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5"/>
    <p:sldId id="257" r:id="rId66"/>
    <p:sldId id="258" r:id="rId67"/>
    <p:sldId id="259" r:id="rId68"/>
    <p:sldId id="260" r:id="rId69"/>
    <p:sldId id="261" r:id="rId70"/>
    <p:sldId id="262" r:id="rId71"/>
    <p:sldId id="263" r:id="rId72"/>
    <p:sldId id="264" r:id="rId73"/>
    <p:sldId id="265" r:id="rId74"/>
    <p:sldId id="266" r:id="rId75"/>
    <p:sldId id="267" r:id="rId76"/>
    <p:sldId id="268" r:id="rId77"/>
    <p:sldId id="269" r:id="rId78"/>
    <p:sldId id="270" r:id="rId79"/>
    <p:sldId id="271" r:id="rId80"/>
    <p:sldId id="272" r:id="rId81"/>
    <p:sldId id="273" r:id="rId82"/>
    <p:sldId id="274" r:id="rId83"/>
    <p:sldId id="275" r:id="rId84"/>
    <p:sldId id="276" r:id="rId85"/>
    <p:sldId id="277" r:id="rId86"/>
    <p:sldId id="278" r:id="rId87"/>
    <p:sldId id="279" r:id="rId88"/>
    <p:sldId id="280" r:id="rId89"/>
    <p:sldId id="281" r:id="rId90"/>
    <p:sldId id="282" r:id="rId91"/>
    <p:sldId id="283" r:id="rId92"/>
    <p:sldId id="284" r:id="rId93"/>
    <p:sldId id="285" r:id="rId94"/>
    <p:sldId id="286" r:id="rId95"/>
    <p:sldId id="287" r:id="rId96"/>
    <p:sldId id="288" r:id="rId97"/>
    <p:sldId id="289" r:id="rId98"/>
    <p:sldId id="290" r:id="rId9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Playfair Display" charset="1" panose="00000500000000000000"/>
      <p:regular r:id="rId11"/>
    </p:embeddedFont>
    <p:embeddedFont>
      <p:font typeface="Playfair Display Bold" charset="1" panose="00000800000000000000"/>
      <p:regular r:id="rId12"/>
    </p:embeddedFont>
    <p:embeddedFont>
      <p:font typeface="Playfair Display Italics" charset="1" panose="00000500000000000000"/>
      <p:regular r:id="rId13"/>
    </p:embeddedFont>
    <p:embeddedFont>
      <p:font typeface="Playfair Display Bold Italics" charset="1" panose="00000800000000000000"/>
      <p:regular r:id="rId14"/>
    </p:embeddedFont>
    <p:embeddedFont>
      <p:font typeface="Playfair Display Heavy" charset="1" panose="00000A00000000000000"/>
      <p:regular r:id="rId15"/>
    </p:embeddedFont>
    <p:embeddedFont>
      <p:font typeface="Playfair Display Heavy Italics" charset="1" panose="00000A00000000000000"/>
      <p:regular r:id="rId16"/>
    </p:embeddedFont>
    <p:embeddedFont>
      <p:font typeface="Public Sans" charset="1" panose="00000000000000000000"/>
      <p:regular r:id="rId17"/>
    </p:embeddedFont>
    <p:embeddedFont>
      <p:font typeface="Public Sans Bold" charset="1" panose="00000000000000000000"/>
      <p:regular r:id="rId18"/>
    </p:embeddedFont>
    <p:embeddedFont>
      <p:font typeface="Public Sans Italics" charset="1" panose="00000000000000000000"/>
      <p:regular r:id="rId19"/>
    </p:embeddedFont>
    <p:embeddedFont>
      <p:font typeface="Public Sans Bold Italics" charset="1" panose="00000000000000000000"/>
      <p:regular r:id="rId20"/>
    </p:embeddedFont>
    <p:embeddedFont>
      <p:font typeface="Public Sans Thin" charset="1" panose="00000000000000000000"/>
      <p:regular r:id="rId21"/>
    </p:embeddedFont>
    <p:embeddedFont>
      <p:font typeface="Public Sans Thin Italics" charset="1" panose="00000000000000000000"/>
      <p:regular r:id="rId22"/>
    </p:embeddedFont>
    <p:embeddedFont>
      <p:font typeface="Public Sans Medium" charset="1" panose="00000000000000000000"/>
      <p:regular r:id="rId23"/>
    </p:embeddedFont>
    <p:embeddedFont>
      <p:font typeface="Public Sans Medium Italics" charset="1" panose="00000000000000000000"/>
      <p:regular r:id="rId24"/>
    </p:embeddedFont>
    <p:embeddedFont>
      <p:font typeface="Public Sans Heavy" charset="1" panose="00000000000000000000"/>
      <p:regular r:id="rId25"/>
    </p:embeddedFont>
    <p:embeddedFont>
      <p:font typeface="Public Sans Heavy Italics" charset="1" panose="00000000000000000000"/>
      <p:regular r:id="rId26"/>
    </p:embeddedFont>
    <p:embeddedFont>
      <p:font typeface="Open Sauce" charset="1" panose="00000500000000000000"/>
      <p:regular r:id="rId27"/>
    </p:embeddedFont>
    <p:embeddedFont>
      <p:font typeface="Open Sauce Bold" charset="1" panose="00000800000000000000"/>
      <p:regular r:id="rId28"/>
    </p:embeddedFont>
    <p:embeddedFont>
      <p:font typeface="Open Sauce Italics" charset="1" panose="00000500000000000000"/>
      <p:regular r:id="rId29"/>
    </p:embeddedFont>
    <p:embeddedFont>
      <p:font typeface="Open Sauce Bold Italics" charset="1" panose="00000800000000000000"/>
      <p:regular r:id="rId30"/>
    </p:embeddedFont>
    <p:embeddedFont>
      <p:font typeface="Open Sauce Light" charset="1" panose="00000400000000000000"/>
      <p:regular r:id="rId31"/>
    </p:embeddedFont>
    <p:embeddedFont>
      <p:font typeface="Open Sauce Light Italics" charset="1" panose="00000400000000000000"/>
      <p:regular r:id="rId32"/>
    </p:embeddedFont>
    <p:embeddedFont>
      <p:font typeface="Open Sauce Medium" charset="1" panose="00000600000000000000"/>
      <p:regular r:id="rId33"/>
    </p:embeddedFont>
    <p:embeddedFont>
      <p:font typeface="Open Sauce Medium Italics" charset="1" panose="00000600000000000000"/>
      <p:regular r:id="rId34"/>
    </p:embeddedFont>
    <p:embeddedFont>
      <p:font typeface="Open Sauce Semi-Bold" charset="1" panose="00000700000000000000"/>
      <p:regular r:id="rId35"/>
    </p:embeddedFont>
    <p:embeddedFont>
      <p:font typeface="Open Sauce Semi-Bold Italics" charset="1" panose="00000700000000000000"/>
      <p:regular r:id="rId36"/>
    </p:embeddedFont>
    <p:embeddedFont>
      <p:font typeface="Open Sauce Heavy" charset="1" panose="00000A00000000000000"/>
      <p:regular r:id="rId37"/>
    </p:embeddedFont>
    <p:embeddedFont>
      <p:font typeface="Open Sauce Heavy Italics" charset="1" panose="00000A00000000000000"/>
      <p:regular r:id="rId38"/>
    </p:embeddedFont>
    <p:embeddedFont>
      <p:font typeface="Barlow" charset="1" panose="00000500000000000000"/>
      <p:regular r:id="rId39"/>
    </p:embeddedFont>
    <p:embeddedFont>
      <p:font typeface="Barlow Bold" charset="1" panose="00000800000000000000"/>
      <p:regular r:id="rId40"/>
    </p:embeddedFont>
    <p:embeddedFont>
      <p:font typeface="Barlow Italics" charset="1" panose="00000500000000000000"/>
      <p:regular r:id="rId41"/>
    </p:embeddedFont>
    <p:embeddedFont>
      <p:font typeface="Barlow Bold Italics" charset="1" panose="00000800000000000000"/>
      <p:regular r:id="rId42"/>
    </p:embeddedFont>
    <p:embeddedFont>
      <p:font typeface="Barlow Thin" charset="1" panose="00000300000000000000"/>
      <p:regular r:id="rId43"/>
    </p:embeddedFont>
    <p:embeddedFont>
      <p:font typeface="Barlow Thin Italics" charset="1" panose="00000300000000000000"/>
      <p:regular r:id="rId44"/>
    </p:embeddedFont>
    <p:embeddedFont>
      <p:font typeface="Barlow Extra-Light" charset="1" panose="00000300000000000000"/>
      <p:regular r:id="rId45"/>
    </p:embeddedFont>
    <p:embeddedFont>
      <p:font typeface="Barlow Extra-Light Italics" charset="1" panose="00000300000000000000"/>
      <p:regular r:id="rId46"/>
    </p:embeddedFont>
    <p:embeddedFont>
      <p:font typeface="Barlow Light" charset="1" panose="00000400000000000000"/>
      <p:regular r:id="rId47"/>
    </p:embeddedFont>
    <p:embeddedFont>
      <p:font typeface="Barlow Light Italics" charset="1" panose="00000400000000000000"/>
      <p:regular r:id="rId48"/>
    </p:embeddedFont>
    <p:embeddedFont>
      <p:font typeface="Barlow Medium" charset="1" panose="00000600000000000000"/>
      <p:regular r:id="rId49"/>
    </p:embeddedFont>
    <p:embeddedFont>
      <p:font typeface="Barlow Medium Italics" charset="1" panose="00000600000000000000"/>
      <p:regular r:id="rId50"/>
    </p:embeddedFont>
    <p:embeddedFont>
      <p:font typeface="Barlow Semi-Bold" charset="1" panose="00000700000000000000"/>
      <p:regular r:id="rId51"/>
    </p:embeddedFont>
    <p:embeddedFont>
      <p:font typeface="Barlow Semi-Bold Italics" charset="1" panose="00000700000000000000"/>
      <p:regular r:id="rId52"/>
    </p:embeddedFont>
    <p:embeddedFont>
      <p:font typeface="Barlow Ultra-Bold" charset="1" panose="00000900000000000000"/>
      <p:regular r:id="rId53"/>
    </p:embeddedFont>
    <p:embeddedFont>
      <p:font typeface="Barlow Ultra-Bold Italics" charset="1" panose="00000900000000000000"/>
      <p:regular r:id="rId54"/>
    </p:embeddedFont>
    <p:embeddedFont>
      <p:font typeface="Barlow Heavy" charset="1" panose="00000A00000000000000"/>
      <p:regular r:id="rId55"/>
    </p:embeddedFont>
    <p:embeddedFont>
      <p:font typeface="Barlow Heavy Italics" charset="1" panose="00000A00000000000000"/>
      <p:regular r:id="rId56"/>
    </p:embeddedFont>
    <p:embeddedFont>
      <p:font typeface="Open Sans" charset="1" panose="020B0606030504020204"/>
      <p:regular r:id="rId57"/>
    </p:embeddedFont>
    <p:embeddedFont>
      <p:font typeface="Open Sans Bold" charset="1" panose="020B0806030504020204"/>
      <p:regular r:id="rId58"/>
    </p:embeddedFont>
    <p:embeddedFont>
      <p:font typeface="Open Sans Italics" charset="1" panose="020B0606030504020204"/>
      <p:regular r:id="rId59"/>
    </p:embeddedFont>
    <p:embeddedFont>
      <p:font typeface="Open Sans Bold Italics" charset="1" panose="020B0806030504020204"/>
      <p:regular r:id="rId60"/>
    </p:embeddedFont>
    <p:embeddedFont>
      <p:font typeface="Open Sans Light" charset="1" panose="020B0306030504020204"/>
      <p:regular r:id="rId61"/>
    </p:embeddedFont>
    <p:embeddedFont>
      <p:font typeface="Open Sans Light Italics" charset="1" panose="020B0306030504020204"/>
      <p:regular r:id="rId62"/>
    </p:embeddedFont>
    <p:embeddedFont>
      <p:font typeface="Open Sans Ultra-Bold" charset="1" panose="00000000000000000000"/>
      <p:regular r:id="rId63"/>
    </p:embeddedFont>
    <p:embeddedFont>
      <p:font typeface="Open Sans Ultra-Bold Italics" charset="1" panose="0000000000000000000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slides/slide1.xml" Type="http://schemas.openxmlformats.org/officeDocument/2006/relationships/slide"/><Relationship Id="rId66" Target="slides/slide2.xml" Type="http://schemas.openxmlformats.org/officeDocument/2006/relationships/slide"/><Relationship Id="rId67" Target="slides/slide3.xml" Type="http://schemas.openxmlformats.org/officeDocument/2006/relationships/slide"/><Relationship Id="rId68" Target="slides/slide4.xml" Type="http://schemas.openxmlformats.org/officeDocument/2006/relationships/slide"/><Relationship Id="rId69" Target="slides/slide5.xml" Type="http://schemas.openxmlformats.org/officeDocument/2006/relationships/slide"/><Relationship Id="rId7" Target="fonts/font7.fntdata" Type="http://schemas.openxmlformats.org/officeDocument/2006/relationships/font"/><Relationship Id="rId70" Target="slides/slide6.xml" Type="http://schemas.openxmlformats.org/officeDocument/2006/relationships/slide"/><Relationship Id="rId71" Target="slides/slide7.xml" Type="http://schemas.openxmlformats.org/officeDocument/2006/relationships/slide"/><Relationship Id="rId72" Target="slides/slide8.xml" Type="http://schemas.openxmlformats.org/officeDocument/2006/relationships/slide"/><Relationship Id="rId73" Target="slides/slide9.xml" Type="http://schemas.openxmlformats.org/officeDocument/2006/relationships/slide"/><Relationship Id="rId74" Target="slides/slide10.xml" Type="http://schemas.openxmlformats.org/officeDocument/2006/relationships/slide"/><Relationship Id="rId75" Target="slides/slide11.xml" Type="http://schemas.openxmlformats.org/officeDocument/2006/relationships/slide"/><Relationship Id="rId76" Target="slides/slide12.xml" Type="http://schemas.openxmlformats.org/officeDocument/2006/relationships/slide"/><Relationship Id="rId77" Target="slides/slide13.xml" Type="http://schemas.openxmlformats.org/officeDocument/2006/relationships/slide"/><Relationship Id="rId78" Target="slides/slide14.xml" Type="http://schemas.openxmlformats.org/officeDocument/2006/relationships/slide"/><Relationship Id="rId79" Target="slides/slide15.xml" Type="http://schemas.openxmlformats.org/officeDocument/2006/relationships/slide"/><Relationship Id="rId8" Target="fonts/font8.fntdata" Type="http://schemas.openxmlformats.org/officeDocument/2006/relationships/font"/><Relationship Id="rId80" Target="slides/slide16.xml" Type="http://schemas.openxmlformats.org/officeDocument/2006/relationships/slide"/><Relationship Id="rId81" Target="slides/slide17.xml" Type="http://schemas.openxmlformats.org/officeDocument/2006/relationships/slide"/><Relationship Id="rId82" Target="slides/slide18.xml" Type="http://schemas.openxmlformats.org/officeDocument/2006/relationships/slide"/><Relationship Id="rId83" Target="slides/slide19.xml" Type="http://schemas.openxmlformats.org/officeDocument/2006/relationships/slide"/><Relationship Id="rId84" Target="slides/slide20.xml" Type="http://schemas.openxmlformats.org/officeDocument/2006/relationships/slide"/><Relationship Id="rId85" Target="slides/slide21.xml" Type="http://schemas.openxmlformats.org/officeDocument/2006/relationships/slide"/><Relationship Id="rId86" Target="slides/slide22.xml" Type="http://schemas.openxmlformats.org/officeDocument/2006/relationships/slide"/><Relationship Id="rId87" Target="slides/slide23.xml" Type="http://schemas.openxmlformats.org/officeDocument/2006/relationships/slide"/><Relationship Id="rId88" Target="slides/slide24.xml" Type="http://schemas.openxmlformats.org/officeDocument/2006/relationships/slide"/><Relationship Id="rId89" Target="slides/slide25.xml" Type="http://schemas.openxmlformats.org/officeDocument/2006/relationships/slide"/><Relationship Id="rId9" Target="fonts/font9.fntdata" Type="http://schemas.openxmlformats.org/officeDocument/2006/relationships/font"/><Relationship Id="rId90" Target="slides/slide26.xml" Type="http://schemas.openxmlformats.org/officeDocument/2006/relationships/slide"/><Relationship Id="rId91" Target="slides/slide27.xml" Type="http://schemas.openxmlformats.org/officeDocument/2006/relationships/slide"/><Relationship Id="rId92" Target="slides/slide28.xml" Type="http://schemas.openxmlformats.org/officeDocument/2006/relationships/slide"/><Relationship Id="rId93" Target="slides/slide29.xml" Type="http://schemas.openxmlformats.org/officeDocument/2006/relationships/slide"/><Relationship Id="rId94" Target="slides/slide30.xml" Type="http://schemas.openxmlformats.org/officeDocument/2006/relationships/slide"/><Relationship Id="rId95" Target="slides/slide31.xml" Type="http://schemas.openxmlformats.org/officeDocument/2006/relationships/slide"/><Relationship Id="rId96" Target="slides/slide32.xml" Type="http://schemas.openxmlformats.org/officeDocument/2006/relationships/slide"/><Relationship Id="rId97" Target="slides/slide33.xml" Type="http://schemas.openxmlformats.org/officeDocument/2006/relationships/slide"/><Relationship Id="rId98" Target="slides/slide34.xml" Type="http://schemas.openxmlformats.org/officeDocument/2006/relationships/slide"/><Relationship Id="rId99" Target="slides/slide35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1603" y="2487962"/>
            <a:ext cx="9492694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F7F7F7"/>
                </a:solidFill>
                <a:latin typeface="Barlow Bold"/>
              </a:rPr>
              <a:t>Toronto Traffic Collision Prediction Model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11603" y="7841012"/>
            <a:ext cx="949269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 spc="12" u="none">
                <a:solidFill>
                  <a:srgbClr val="F7F7F7"/>
                </a:solidFill>
                <a:latin typeface="Barlow"/>
              </a:rPr>
              <a:t>By: Rakeen Ahmed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711603" y="1912588"/>
            <a:ext cx="1104900" cy="57150"/>
          </a:xfrm>
          <a:prstGeom prst="rect">
            <a:avLst/>
          </a:prstGeom>
          <a:solidFill>
            <a:srgbClr val="F7F7F7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985505" y="1028700"/>
            <a:ext cx="5401478" cy="3762827"/>
          </a:xfrm>
          <a:custGeom>
            <a:avLst/>
            <a:gdLst/>
            <a:ahLst/>
            <a:cxnLst/>
            <a:rect r="r" b="b" t="t" l="l"/>
            <a:pathLst>
              <a:path h="3762827" w="5401478">
                <a:moveTo>
                  <a:pt x="0" y="0"/>
                </a:moveTo>
                <a:lnTo>
                  <a:pt x="5401478" y="0"/>
                </a:lnTo>
                <a:lnTo>
                  <a:pt x="5401478" y="3762827"/>
                </a:lnTo>
                <a:lnTo>
                  <a:pt x="0" y="37628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85505" y="5143500"/>
            <a:ext cx="5460991" cy="3710481"/>
          </a:xfrm>
          <a:custGeom>
            <a:avLst/>
            <a:gdLst/>
            <a:ahLst/>
            <a:cxnLst/>
            <a:rect r="r" b="b" t="t" l="l"/>
            <a:pathLst>
              <a:path h="3710481" w="5460991">
                <a:moveTo>
                  <a:pt x="0" y="0"/>
                </a:moveTo>
                <a:lnTo>
                  <a:pt x="5460990" y="0"/>
                </a:lnTo>
                <a:lnTo>
                  <a:pt x="5460990" y="3710481"/>
                </a:lnTo>
                <a:lnTo>
                  <a:pt x="0" y="3710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320534"/>
            <a:ext cx="7141593" cy="7645932"/>
            <a:chOff x="0" y="0"/>
            <a:chExt cx="9522124" cy="1019457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952212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</a:pPr>
              <a:r>
                <a:rPr lang="en-US" sz="9000" spc="44">
                  <a:solidFill>
                    <a:srgbClr val="000000"/>
                  </a:solidFill>
                  <a:latin typeface="Playfair Display"/>
                </a:rPr>
                <a:t>Merging Datasets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222054"/>
              <a:ext cx="9522124" cy="5972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19"/>
                </a:lnSpc>
              </a:pPr>
              <a:r>
                <a:rPr lang="en-US" sz="3553" spc="17">
                  <a:solidFill>
                    <a:srgbClr val="365B6D"/>
                  </a:solidFill>
                  <a:latin typeface="Playfair Display"/>
                </a:rPr>
                <a:t>Datasets were merged using a spatial join using GeoPandas using exact or radius search.</a:t>
              </a:r>
            </a:p>
            <a:p>
              <a:pPr algn="ctr" marL="0" indent="0" lvl="0">
                <a:lnSpc>
                  <a:spcPts val="4619"/>
                </a:lnSpc>
              </a:pPr>
            </a:p>
            <a:p>
              <a:pPr algn="ctr" marL="0" indent="0" lvl="0">
                <a:lnSpc>
                  <a:spcPts val="4619"/>
                </a:lnSpc>
              </a:pPr>
              <a:r>
                <a:rPr lang="en-US" sz="3553" spc="17">
                  <a:solidFill>
                    <a:srgbClr val="365B6D"/>
                  </a:solidFill>
                  <a:latin typeface="Playfair Display"/>
                </a:rPr>
                <a:t>Toronto Road Network was used as the base dataset</a:t>
              </a:r>
            </a:p>
            <a:p>
              <a:pPr algn="ctr" marL="0" indent="0" lvl="0">
                <a:lnSpc>
                  <a:spcPts val="2639"/>
                </a:lnSpc>
              </a:pPr>
            </a:p>
            <a:p>
              <a:pPr algn="ctr" marL="0" indent="0" lvl="0">
                <a:lnSpc>
                  <a:spcPts val="2639"/>
                </a:lnSpc>
              </a:pPr>
              <a:r>
                <a:rPr lang="en-US" sz="2030">
                  <a:solidFill>
                    <a:srgbClr val="365B6D"/>
                  </a:solidFill>
                  <a:latin typeface="Public Sans"/>
                </a:rPr>
                <a:t>Get design and infrastructure features for all road segments for our prediction model.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3437" y="5966496"/>
            <a:ext cx="18614874" cy="0"/>
          </a:xfrm>
          <a:prstGeom prst="line">
            <a:avLst/>
          </a:prstGeom>
          <a:ln cap="flat" w="2857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6255438"/>
            <a:ext cx="18288000" cy="4031562"/>
          </a:xfrm>
          <a:custGeom>
            <a:avLst/>
            <a:gdLst/>
            <a:ahLst/>
            <a:cxnLst/>
            <a:rect r="r" b="b" t="t" l="l"/>
            <a:pathLst>
              <a:path h="4031562" w="18288000">
                <a:moveTo>
                  <a:pt x="0" y="0"/>
                </a:moveTo>
                <a:lnTo>
                  <a:pt x="18288000" y="0"/>
                </a:lnTo>
                <a:lnTo>
                  <a:pt x="18288000" y="4031562"/>
                </a:lnTo>
                <a:lnTo>
                  <a:pt x="0" y="4031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60" t="0" r="-2008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52700" y="1075796"/>
            <a:ext cx="12782600" cy="4056048"/>
            <a:chOff x="0" y="0"/>
            <a:chExt cx="17043467" cy="540806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7043467" cy="146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40"/>
                </a:lnSpc>
              </a:pPr>
              <a:r>
                <a:rPr lang="en-US" sz="7200">
                  <a:solidFill>
                    <a:srgbClr val="365B6D"/>
                  </a:solidFill>
                  <a:latin typeface="Barlow Bold"/>
                </a:rPr>
                <a:t>Final Dataset &amp; Exclusions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399524" y="2233064"/>
              <a:ext cx="14244419" cy="317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80"/>
                </a:lnSpc>
              </a:pPr>
              <a:r>
                <a:rPr lang="en-US" sz="3150" spc="12">
                  <a:solidFill>
                    <a:srgbClr val="2B2C30"/>
                  </a:solidFill>
                  <a:latin typeface="Barlow"/>
                </a:rPr>
                <a:t>Final Dataset contained 13,979 rows and 26 columns. (All features not shown)</a:t>
              </a:r>
            </a:p>
            <a:p>
              <a:pPr algn="ctr" marL="0" indent="0" lvl="0">
                <a:lnSpc>
                  <a:spcPts val="3780"/>
                </a:lnSpc>
              </a:pPr>
            </a:p>
            <a:p>
              <a:pPr algn="ctr" marL="0" indent="0" lvl="0">
                <a:lnSpc>
                  <a:spcPts val="3780"/>
                </a:lnSpc>
              </a:pPr>
              <a:r>
                <a:rPr lang="en-US" sz="3150" spc="12">
                  <a:solidFill>
                    <a:srgbClr val="2B2C30"/>
                  </a:solidFill>
                  <a:latin typeface="Barlow"/>
                </a:rPr>
                <a:t>Excluded all collisions before 2016 from the collisions and KSI datasets.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9564" y="1599564"/>
            <a:ext cx="1508887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531"/>
              </a:lnSpc>
            </a:pPr>
            <a:r>
              <a:rPr lang="en-US" sz="7109">
                <a:solidFill>
                  <a:srgbClr val="F7F7F7"/>
                </a:solidFill>
                <a:latin typeface="Barlow Bold"/>
              </a:rPr>
              <a:t>EDA &amp; Data Visualization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99564" y="4864343"/>
            <a:ext cx="9016106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80"/>
              </a:lnSpc>
            </a:pPr>
            <a:r>
              <a:rPr lang="en-US" sz="4200" spc="16">
                <a:solidFill>
                  <a:srgbClr val="F7F7F7"/>
                </a:solidFill>
                <a:latin typeface="Barlow"/>
              </a:rPr>
              <a:t>Feature Engineering</a:t>
            </a:r>
          </a:p>
          <a:p>
            <a:pPr marL="0" indent="0" lvl="0">
              <a:lnSpc>
                <a:spcPts val="5880"/>
              </a:lnSpc>
            </a:pPr>
            <a:r>
              <a:rPr lang="en-US" sz="4200" spc="16">
                <a:solidFill>
                  <a:srgbClr val="F7F7F7"/>
                </a:solidFill>
                <a:latin typeface="Barlow"/>
              </a:rPr>
              <a:t>Data 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99361" y="350990"/>
            <a:ext cx="14089277" cy="9585020"/>
            <a:chOff x="0" y="0"/>
            <a:chExt cx="18785703" cy="127800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18779848" cy="1644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F2F1EC"/>
                  </a:solidFill>
                  <a:latin typeface="Barlow Bold"/>
                </a:rPr>
                <a:t>Feature Engineering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333600"/>
              <a:ext cx="18785703" cy="9446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19715" indent="-409857" lvl="1">
                <a:lnSpc>
                  <a:spcPts val="569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796" spc="15" u="none">
                  <a:solidFill>
                    <a:srgbClr val="F2F1EC"/>
                  </a:solidFill>
                  <a:latin typeface="Barlow Bold"/>
                </a:rPr>
                <a:t>Collision Rate</a:t>
              </a:r>
              <a:r>
                <a:rPr lang="en-US" sz="3796" spc="15" u="none">
                  <a:solidFill>
                    <a:srgbClr val="F2F1EC"/>
                  </a:solidFill>
                  <a:latin typeface="Barlow"/>
                </a:rPr>
                <a:t>: The rate of collision of a road segment,</a:t>
              </a:r>
            </a:p>
            <a:p>
              <a:pPr algn="l" marL="1639429" indent="-546476" lvl="2">
                <a:lnSpc>
                  <a:spcPts val="5695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3796" spc="15" u="none">
                  <a:solidFill>
                    <a:srgbClr val="F2F1EC"/>
                  </a:solidFill>
                  <a:latin typeface="Barlow"/>
                </a:rPr>
                <a:t>Derived from the total count of collisions divided by 1000 road users (pedestrians, vehicles, trucks etc.)</a:t>
              </a:r>
            </a:p>
            <a:p>
              <a:pPr algn="l" marL="1639429" indent="-546476" lvl="2">
                <a:lnSpc>
                  <a:spcPts val="5695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3796" spc="15" u="none">
                  <a:solidFill>
                    <a:srgbClr val="F2F1EC"/>
                  </a:solidFill>
                  <a:latin typeface="Barlow"/>
                </a:rPr>
                <a:t>Measure of frequency of collision on each road segment by traffic volume</a:t>
              </a:r>
            </a:p>
            <a:p>
              <a:pPr algn="l">
                <a:lnSpc>
                  <a:spcPts val="5695"/>
                </a:lnSpc>
                <a:spcBef>
                  <a:spcPct val="0"/>
                </a:spcBef>
              </a:pPr>
            </a:p>
            <a:p>
              <a:pPr algn="l" marL="819715" indent="-409857" lvl="1">
                <a:lnSpc>
                  <a:spcPts val="569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796" spc="15" u="none">
                  <a:solidFill>
                    <a:srgbClr val="F2F1EC"/>
                  </a:solidFill>
                  <a:latin typeface="Barlow Bold"/>
                </a:rPr>
                <a:t>Collision Class</a:t>
              </a:r>
              <a:r>
                <a:rPr lang="en-US" sz="3796" spc="15" u="none">
                  <a:solidFill>
                    <a:srgbClr val="F2F1EC"/>
                  </a:solidFill>
                  <a:latin typeface="Barlow"/>
                </a:rPr>
                <a:t>: Bins of collision counts for use in classification models.</a:t>
              </a:r>
            </a:p>
            <a:p>
              <a:pPr algn="l">
                <a:lnSpc>
                  <a:spcPts val="5695"/>
                </a:lnSpc>
                <a:spcBef>
                  <a:spcPct val="0"/>
                </a:spcBef>
              </a:pPr>
            </a:p>
            <a:p>
              <a:pPr algn="l" marL="819715" indent="-409857" lvl="1">
                <a:lnSpc>
                  <a:spcPts val="5695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796" spc="15" u="none">
                  <a:solidFill>
                    <a:srgbClr val="F2F1EC"/>
                  </a:solidFill>
                  <a:latin typeface="Barlow Bold"/>
                </a:rPr>
                <a:t>Speed Hump Present</a:t>
              </a:r>
              <a:r>
                <a:rPr lang="en-US" sz="3796" spc="15" u="none">
                  <a:solidFill>
                    <a:srgbClr val="F2F1EC"/>
                  </a:solidFill>
                  <a:latin typeface="Barlow"/>
                </a:rPr>
                <a:t>: Converted speed hump count to a flag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4739" y="420319"/>
            <a:ext cx="10442086" cy="9327922"/>
          </a:xfrm>
          <a:custGeom>
            <a:avLst/>
            <a:gdLst/>
            <a:ahLst/>
            <a:cxnLst/>
            <a:rect r="r" b="b" t="t" l="l"/>
            <a:pathLst>
              <a:path h="9327922" w="10442086">
                <a:moveTo>
                  <a:pt x="0" y="0"/>
                </a:moveTo>
                <a:lnTo>
                  <a:pt x="10442086" y="0"/>
                </a:lnTo>
                <a:lnTo>
                  <a:pt x="10442086" y="9327922"/>
                </a:lnTo>
                <a:lnTo>
                  <a:pt x="0" y="9327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99" t="0" r="-214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09523" y="1028700"/>
            <a:ext cx="5749777" cy="3967158"/>
            <a:chOff x="0" y="0"/>
            <a:chExt cx="7666369" cy="52895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7666369" cy="266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883"/>
                </a:lnSpc>
                <a:spcBef>
                  <a:spcPct val="0"/>
                </a:spcBef>
              </a:pPr>
              <a:r>
                <a:rPr lang="en-US" sz="6569">
                  <a:solidFill>
                    <a:srgbClr val="000000"/>
                  </a:solidFill>
                  <a:latin typeface="League Spartan"/>
                </a:rPr>
                <a:t>Data Visualization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34236"/>
              <a:ext cx="6123739" cy="2255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Open Sauce Bold"/>
                </a:rPr>
                <a:t>Road Segments with the highest number of collisions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18478" y="0"/>
            <a:ext cx="10669522" cy="10287000"/>
          </a:xfrm>
          <a:custGeom>
            <a:avLst/>
            <a:gdLst/>
            <a:ahLst/>
            <a:cxnLst/>
            <a:rect r="r" b="b" t="t" l="l"/>
            <a:pathLst>
              <a:path h="10287000" w="10669522">
                <a:moveTo>
                  <a:pt x="0" y="0"/>
                </a:moveTo>
                <a:lnTo>
                  <a:pt x="10669522" y="0"/>
                </a:lnTo>
                <a:lnTo>
                  <a:pt x="106695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24" t="0" r="-407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33475"/>
            <a:ext cx="5334000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6000" u="none">
                <a:solidFill>
                  <a:srgbClr val="000000"/>
                </a:solidFill>
                <a:latin typeface="League Spartan"/>
              </a:rPr>
              <a:t>Data Visualization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72145"/>
            <a:ext cx="5334000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Open Sauce Bold"/>
              </a:rPr>
              <a:t>Road Segments with the highest collision rates.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514" y="271999"/>
            <a:ext cx="9179070" cy="9743002"/>
          </a:xfrm>
          <a:custGeom>
            <a:avLst/>
            <a:gdLst/>
            <a:ahLst/>
            <a:cxnLst/>
            <a:rect r="r" b="b" t="t" l="l"/>
            <a:pathLst>
              <a:path h="9743002" w="9179070">
                <a:moveTo>
                  <a:pt x="0" y="0"/>
                </a:moveTo>
                <a:lnTo>
                  <a:pt x="9179070" y="0"/>
                </a:lnTo>
                <a:lnTo>
                  <a:pt x="9179070" y="9743002"/>
                </a:lnTo>
                <a:lnTo>
                  <a:pt x="0" y="97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08355" y="3493530"/>
            <a:ext cx="5808095" cy="3440366"/>
            <a:chOff x="0" y="0"/>
            <a:chExt cx="7744127" cy="45871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61282" y="-9525"/>
              <a:ext cx="7406645" cy="295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30"/>
                </a:lnSpc>
              </a:pPr>
              <a:r>
                <a:rPr lang="en-US" sz="7275">
                  <a:solidFill>
                    <a:srgbClr val="000000"/>
                  </a:solidFill>
                  <a:latin typeface="Barlow Bold"/>
                </a:rPr>
                <a:t>Data Visualization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61282" y="3929930"/>
              <a:ext cx="7406645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00"/>
                </a:lnSpc>
              </a:pPr>
              <a:r>
                <a:rPr lang="en-US" sz="3000" spc="12">
                  <a:solidFill>
                    <a:srgbClr val="000000"/>
                  </a:solidFill>
                  <a:latin typeface="Barlow"/>
                </a:rPr>
                <a:t>Correlation Matrix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3414049"/>
              <a:ext cx="7744127" cy="0"/>
            </a:xfrm>
            <a:prstGeom prst="line">
              <a:avLst/>
            </a:prstGeom>
            <a:ln cap="flat" w="139700">
              <a:solidFill>
                <a:srgbClr val="365B6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8452258"/>
            <a:ext cx="10165085" cy="1834742"/>
            <a:chOff x="0" y="0"/>
            <a:chExt cx="2677224" cy="483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77224" cy="483224"/>
            </a:xfrm>
            <a:custGeom>
              <a:avLst/>
              <a:gdLst/>
              <a:ahLst/>
              <a:cxnLst/>
              <a:rect r="r" b="b" t="t" l="l"/>
              <a:pathLst>
                <a:path h="483224" w="2677224">
                  <a:moveTo>
                    <a:pt x="0" y="0"/>
                  </a:moveTo>
                  <a:lnTo>
                    <a:pt x="2677224" y="0"/>
                  </a:lnTo>
                  <a:lnTo>
                    <a:pt x="2677224" y="483224"/>
                  </a:lnTo>
                  <a:lnTo>
                    <a:pt x="0" y="4832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>
              <a:solidFill>
                <a:srgbClr val="FF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4300" y="2588187"/>
            <a:ext cx="14089277" cy="4248355"/>
            <a:chOff x="0" y="0"/>
            <a:chExt cx="18785703" cy="56644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1450"/>
              <a:ext cx="14616031" cy="1352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75"/>
                </a:lnSpc>
                <a:spcBef>
                  <a:spcPct val="0"/>
                </a:spcBef>
              </a:pPr>
              <a:r>
                <a:rPr lang="en-US" sz="7500" u="none">
                  <a:solidFill>
                    <a:srgbClr val="F7F7F7"/>
                  </a:solidFill>
                  <a:latin typeface="Barlow Bold"/>
                </a:rPr>
                <a:t>Modeling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90625"/>
              <a:ext cx="18785703" cy="3273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11" u="none">
                  <a:solidFill>
                    <a:srgbClr val="F7F7F7"/>
                  </a:solidFill>
                  <a:latin typeface="Barlow"/>
                </a:rPr>
                <a:t>Algorithms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11" u="none">
                  <a:solidFill>
                    <a:srgbClr val="F7F7F7"/>
                  </a:solidFill>
                  <a:latin typeface="Barlow"/>
                </a:rPr>
                <a:t>Modeling Breakdown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11" u="none">
                  <a:solidFill>
                    <a:srgbClr val="F7F7F7"/>
                  </a:solidFill>
                  <a:latin typeface="Barlow"/>
                </a:rPr>
                <a:t>Metrics 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11" u="none">
                  <a:solidFill>
                    <a:srgbClr val="F7F7F7"/>
                  </a:solidFill>
                  <a:latin typeface="Barlow"/>
                </a:rPr>
                <a:t>Model Comparison</a:t>
              </a:r>
            </a:p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11" u="none">
                  <a:solidFill>
                    <a:srgbClr val="F7F7F7"/>
                  </a:solidFill>
                  <a:latin typeface="Barlow"/>
                </a:rPr>
                <a:t>Model Selection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299450" y="-8299450"/>
            <a:ext cx="1689100" cy="18288000"/>
            <a:chOff x="0" y="0"/>
            <a:chExt cx="444866" cy="48165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4866" cy="4816592"/>
            </a:xfrm>
            <a:custGeom>
              <a:avLst/>
              <a:gdLst/>
              <a:ahLst/>
              <a:cxnLst/>
              <a:rect r="r" b="b" t="t" l="l"/>
              <a:pathLst>
                <a:path h="4816592" w="444866">
                  <a:moveTo>
                    <a:pt x="0" y="0"/>
                  </a:moveTo>
                  <a:lnTo>
                    <a:pt x="444866" y="0"/>
                  </a:lnTo>
                  <a:lnTo>
                    <a:pt x="444866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B809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751300" y="0"/>
            <a:ext cx="1619250" cy="1689100"/>
            <a:chOff x="0" y="0"/>
            <a:chExt cx="426469" cy="4448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6469" cy="444866"/>
            </a:xfrm>
            <a:custGeom>
              <a:avLst/>
              <a:gdLst/>
              <a:ahLst/>
              <a:cxnLst/>
              <a:rect r="r" b="b" t="t" l="l"/>
              <a:pathLst>
                <a:path h="444866" w="426469">
                  <a:moveTo>
                    <a:pt x="0" y="0"/>
                  </a:moveTo>
                  <a:lnTo>
                    <a:pt x="426469" y="0"/>
                  </a:lnTo>
                  <a:lnTo>
                    <a:pt x="426469" y="444866"/>
                  </a:lnTo>
                  <a:lnTo>
                    <a:pt x="0" y="444866"/>
                  </a:lnTo>
                  <a:close/>
                </a:path>
              </a:pathLst>
            </a:custGeom>
            <a:solidFill>
              <a:srgbClr val="F2F1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6741775" y="32701"/>
            <a:ext cx="19050" cy="10287000"/>
          </a:xfrm>
          <a:prstGeom prst="line">
            <a:avLst/>
          </a:prstGeom>
          <a:ln cap="flat" w="47625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975"/>
            <a:ext cx="9727171" cy="134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783"/>
              </a:lnSpc>
            </a:pPr>
            <a:r>
              <a:rPr lang="en-US" sz="8294">
                <a:solidFill>
                  <a:srgbClr val="000000"/>
                </a:solidFill>
                <a:latin typeface="Barlow Bold"/>
              </a:rPr>
              <a:t>Algorithms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774474" y="1028700"/>
            <a:ext cx="5484826" cy="5094707"/>
            <a:chOff x="0" y="0"/>
            <a:chExt cx="7313102" cy="679294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24627" cy="223120"/>
            </a:xfrm>
            <a:prstGeom prst="rect">
              <a:avLst/>
            </a:pr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44567"/>
              <a:ext cx="7313102" cy="6048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12" u="none">
                  <a:solidFill>
                    <a:srgbClr val="000000"/>
                  </a:solidFill>
                  <a:latin typeface="Barlow"/>
                </a:rPr>
                <a:t>Decision Tree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12" u="none">
                  <a:solidFill>
                    <a:srgbClr val="000000"/>
                  </a:solidFill>
                  <a:latin typeface="Barlow"/>
                </a:rPr>
                <a:t>Random Forest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12" u="none">
                  <a:solidFill>
                    <a:srgbClr val="000000"/>
                  </a:solidFill>
                  <a:latin typeface="Barlow"/>
                </a:rPr>
                <a:t>Neural Network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12" u="none">
                  <a:solidFill>
                    <a:srgbClr val="000000"/>
                  </a:solidFill>
                  <a:latin typeface="Barlow"/>
                </a:rPr>
                <a:t>AdaBoost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12" u="none">
                  <a:solidFill>
                    <a:srgbClr val="000000"/>
                  </a:solidFill>
                  <a:latin typeface="Barlow"/>
                </a:rPr>
                <a:t>Linear Regression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12" u="none">
                  <a:solidFill>
                    <a:srgbClr val="000000"/>
                  </a:solidFill>
                  <a:latin typeface="Barlow"/>
                </a:rPr>
                <a:t>Logistic Regression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12" u="none">
                  <a:solidFill>
                    <a:srgbClr val="000000"/>
                  </a:solidFill>
                  <a:latin typeface="Barlow"/>
                </a:rPr>
                <a:t>KNN</a:t>
              </a:r>
            </a:p>
            <a:p>
              <a:pPr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12" u="none">
                  <a:solidFill>
                    <a:srgbClr val="000000"/>
                  </a:solidFill>
                  <a:latin typeface="Barlow"/>
                </a:rPr>
                <a:t>XGBoost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800000">
            <a:off x="1028700" y="8030427"/>
            <a:ext cx="1225283" cy="1225283"/>
            <a:chOff x="0" y="0"/>
            <a:chExt cx="2653030" cy="26530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3030" cy="2654300"/>
            </a:xfrm>
            <a:custGeom>
              <a:avLst/>
              <a:gdLst/>
              <a:ahLst/>
              <a:cxnLst/>
              <a:rect r="r" b="b" t="t" l="l"/>
              <a:pathLst>
                <a:path h="2654300" w="265303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AutoShape 8" id="8"/>
          <p:cNvSpPr/>
          <p:nvPr/>
        </p:nvSpPr>
        <p:spPr>
          <a:xfrm rot="-10800000">
            <a:off x="3977745" y="8035607"/>
            <a:ext cx="1225283" cy="1220103"/>
          </a:xfrm>
          <a:prstGeom prst="rect">
            <a:avLst/>
          </a:prstGeom>
          <a:solidFill>
            <a:srgbClr val="365B6D"/>
          </a:solid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-10800000">
            <a:off x="2503222" y="8033017"/>
            <a:ext cx="1225283" cy="1225283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8740" y="669607"/>
            <a:ext cx="15590520" cy="182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263">
                <a:solidFill>
                  <a:srgbClr val="000000"/>
                </a:solidFill>
                <a:latin typeface="Open Sans"/>
              </a:rPr>
              <a:t>Modeling Breakdown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176750" y="2694326"/>
            <a:ext cx="11934500" cy="6563974"/>
          </a:xfrm>
          <a:custGeom>
            <a:avLst/>
            <a:gdLst/>
            <a:ahLst/>
            <a:cxnLst/>
            <a:rect r="r" b="b" t="t" l="l"/>
            <a:pathLst>
              <a:path h="6563974" w="11934500">
                <a:moveTo>
                  <a:pt x="0" y="0"/>
                </a:moveTo>
                <a:lnTo>
                  <a:pt x="11934500" y="0"/>
                </a:lnTo>
                <a:lnTo>
                  <a:pt x="11934500" y="6563974"/>
                </a:lnTo>
                <a:lnTo>
                  <a:pt x="0" y="656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860846"/>
            <a:ext cx="690999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u="none">
                <a:solidFill>
                  <a:srgbClr val="F7F7F7"/>
                </a:solidFill>
                <a:latin typeface="Barlow Bold"/>
              </a:rPr>
              <a:t>Agenda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60914" y="2830512"/>
            <a:ext cx="7698386" cy="452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9">
                <a:solidFill>
                  <a:srgbClr val="F7F7F7"/>
                </a:solidFill>
                <a:latin typeface="Barlow"/>
              </a:rPr>
              <a:t>Project Overview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9">
                <a:solidFill>
                  <a:srgbClr val="F7F7F7"/>
                </a:solidFill>
                <a:latin typeface="Barlow"/>
              </a:rPr>
              <a:t>Data Overview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9">
                <a:solidFill>
                  <a:srgbClr val="F7F7F7"/>
                </a:solidFill>
                <a:latin typeface="Barlow"/>
              </a:rPr>
              <a:t>Data Exploration/EDA and Data Visualization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9">
                <a:solidFill>
                  <a:srgbClr val="F7F7F7"/>
                </a:solidFill>
                <a:latin typeface="Barlow"/>
              </a:rPr>
              <a:t>Modeling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9">
                <a:solidFill>
                  <a:srgbClr val="F7F7F7"/>
                </a:solidFill>
                <a:latin typeface="Barlow"/>
              </a:rPr>
              <a:t>Collision Risk Map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9">
                <a:solidFill>
                  <a:srgbClr val="F7F7F7"/>
                </a:solidFill>
                <a:latin typeface="Barlow"/>
              </a:rPr>
              <a:t>Feature Importance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9">
                <a:solidFill>
                  <a:srgbClr val="F7F7F7"/>
                </a:solidFill>
                <a:latin typeface="Barlow"/>
              </a:rPr>
              <a:t>Feature Interpretation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9">
                <a:solidFill>
                  <a:srgbClr val="F7F7F7"/>
                </a:solidFill>
                <a:latin typeface="Barlow"/>
              </a:rPr>
              <a:t>Recommendations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 spc="9">
                <a:solidFill>
                  <a:srgbClr val="F7F7F7"/>
                </a:solidFill>
                <a:latin typeface="Barlow"/>
              </a:rPr>
              <a:t>Questions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9560914" y="1870371"/>
            <a:ext cx="7698386" cy="0"/>
          </a:xfrm>
          <a:prstGeom prst="line">
            <a:avLst/>
          </a:prstGeom>
          <a:ln cap="rnd" w="9525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9560914" y="8407104"/>
            <a:ext cx="7698386" cy="0"/>
          </a:xfrm>
          <a:prstGeom prst="line">
            <a:avLst/>
          </a:prstGeom>
          <a:ln cap="rnd" w="9525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67800" y="1106576"/>
            <a:ext cx="7325469" cy="888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2B2C30"/>
                </a:solidFill>
                <a:latin typeface="Public Sans Bold"/>
              </a:rPr>
              <a:t>Regression Models</a:t>
            </a:r>
          </a:p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u="none">
                <a:solidFill>
                  <a:srgbClr val="2B2C30"/>
                </a:solidFill>
                <a:latin typeface="Public Sans Bold"/>
              </a:rPr>
              <a:t>Mean Absolute Percentage Error</a:t>
            </a:r>
          </a:p>
          <a:p>
            <a:pPr algn="l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 u="none">
                <a:solidFill>
                  <a:srgbClr val="2B2C30"/>
                </a:solidFill>
                <a:latin typeface="Public Sans"/>
              </a:rPr>
              <a:t>Average percentage difference between the actual and predicted values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u="none">
                <a:solidFill>
                  <a:srgbClr val="2B2C30"/>
                </a:solidFill>
                <a:latin typeface="Public Sans Bold"/>
              </a:rPr>
              <a:t>Normalized Mean Absolute Error</a:t>
            </a:r>
          </a:p>
          <a:p>
            <a:pPr algn="l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 u="none">
                <a:solidFill>
                  <a:srgbClr val="2B2C30"/>
                </a:solidFill>
                <a:latin typeface="Public Sans"/>
              </a:rPr>
              <a:t>MAE measures the average absolute difference between the actual and predicted values</a:t>
            </a:r>
          </a:p>
          <a:p>
            <a:pPr algn="l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 u="none">
                <a:solidFill>
                  <a:srgbClr val="2B2C30"/>
                </a:solidFill>
                <a:latin typeface="Public Sans"/>
              </a:rPr>
              <a:t>MAE divided by the range of y-values to to normalize the error</a:t>
            </a:r>
          </a:p>
          <a:p>
            <a:pPr algn="l" marL="1122681" indent="-374227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 u="none">
                <a:solidFill>
                  <a:srgbClr val="2B2C30"/>
                </a:solidFill>
                <a:latin typeface="Public Sans"/>
              </a:rPr>
              <a:t>Normalization enables comparison between diff. target variables</a:t>
            </a:r>
          </a:p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2B2C30"/>
                </a:solidFill>
                <a:latin typeface="Public Sans Bold"/>
              </a:rPr>
              <a:t>Classification</a:t>
            </a:r>
            <a:r>
              <a:rPr lang="en-US" sz="3200" u="sng">
                <a:solidFill>
                  <a:srgbClr val="2B2C30"/>
                </a:solidFill>
                <a:latin typeface="Public Sans"/>
              </a:rPr>
              <a:t> </a:t>
            </a:r>
            <a:r>
              <a:rPr lang="en-US" sz="3200" u="sng">
                <a:solidFill>
                  <a:srgbClr val="2B2C30"/>
                </a:solidFill>
                <a:latin typeface="Public Sans Bold"/>
              </a:rPr>
              <a:t>Models</a:t>
            </a:r>
          </a:p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</a:p>
          <a:p>
            <a:pPr algn="l"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u="none">
                <a:solidFill>
                  <a:srgbClr val="2B2C30"/>
                </a:solidFill>
                <a:latin typeface="Public Sans"/>
              </a:rPr>
              <a:t>Accuracy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21000" y="5519826"/>
            <a:ext cx="47625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75"/>
              </a:lnSpc>
              <a:spcBef>
                <a:spcPct val="0"/>
              </a:spcBef>
            </a:pPr>
            <a:r>
              <a:rPr lang="en-US" sz="7500" spc="37" u="none">
                <a:solidFill>
                  <a:srgbClr val="2B2C30"/>
                </a:solidFill>
                <a:latin typeface="Playfair Display"/>
              </a:rPr>
              <a:t>Metrics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619250" cy="1689100"/>
            <a:chOff x="0" y="0"/>
            <a:chExt cx="426469" cy="4448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6469" cy="444866"/>
            </a:xfrm>
            <a:custGeom>
              <a:avLst/>
              <a:gdLst/>
              <a:ahLst/>
              <a:cxnLst/>
              <a:rect r="r" b="b" t="t" l="l"/>
              <a:pathLst>
                <a:path h="444866" w="426469">
                  <a:moveTo>
                    <a:pt x="0" y="0"/>
                  </a:moveTo>
                  <a:lnTo>
                    <a:pt x="426469" y="0"/>
                  </a:lnTo>
                  <a:lnTo>
                    <a:pt x="426469" y="444866"/>
                  </a:lnTo>
                  <a:lnTo>
                    <a:pt x="0" y="444866"/>
                  </a:ln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633537" y="-14077"/>
            <a:ext cx="19050" cy="10287000"/>
          </a:xfrm>
          <a:prstGeom prst="line">
            <a:avLst/>
          </a:prstGeom>
          <a:ln cap="flat" w="476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8712" y="972766"/>
            <a:ext cx="14510577" cy="149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4"/>
              </a:lnSpc>
            </a:pPr>
            <a:r>
              <a:rPr lang="en-US" sz="7800" spc="-310">
                <a:solidFill>
                  <a:srgbClr val="000000"/>
                </a:solidFill>
                <a:latin typeface="Open Sans"/>
              </a:rPr>
              <a:t>Model Comparison - Regression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78622" y="4436498"/>
            <a:ext cx="8128848" cy="5019564"/>
          </a:xfrm>
          <a:custGeom>
            <a:avLst/>
            <a:gdLst/>
            <a:ahLst/>
            <a:cxnLst/>
            <a:rect r="r" b="b" t="t" l="l"/>
            <a:pathLst>
              <a:path h="5019564" w="8128848">
                <a:moveTo>
                  <a:pt x="0" y="0"/>
                </a:moveTo>
                <a:lnTo>
                  <a:pt x="8128848" y="0"/>
                </a:lnTo>
                <a:lnTo>
                  <a:pt x="8128848" y="5019564"/>
                </a:lnTo>
                <a:lnTo>
                  <a:pt x="0" y="5019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" r="0" b="-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3758" y="4607690"/>
            <a:ext cx="8742392" cy="4677178"/>
          </a:xfrm>
          <a:custGeom>
            <a:avLst/>
            <a:gdLst/>
            <a:ahLst/>
            <a:cxnLst/>
            <a:rect r="r" b="b" t="t" l="l"/>
            <a:pathLst>
              <a:path h="4677178" w="8742392">
                <a:moveTo>
                  <a:pt x="0" y="0"/>
                </a:moveTo>
                <a:lnTo>
                  <a:pt x="8742391" y="0"/>
                </a:lnTo>
                <a:lnTo>
                  <a:pt x="8742391" y="4677178"/>
                </a:lnTo>
                <a:lnTo>
                  <a:pt x="0" y="467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" t="0" r="-111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3317733" y="5680948"/>
            <a:ext cx="1316015" cy="1128124"/>
          </a:xfrm>
          <a:prstGeom prst="line">
            <a:avLst/>
          </a:prstGeom>
          <a:ln cap="rnd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>
            <a:off x="6120889" y="5307204"/>
            <a:ext cx="1645056" cy="1875611"/>
          </a:xfrm>
          <a:prstGeom prst="line">
            <a:avLst/>
          </a:prstGeom>
          <a:ln cap="rnd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11938482" y="4005847"/>
            <a:ext cx="1696497" cy="1654023"/>
          </a:xfrm>
          <a:prstGeom prst="line">
            <a:avLst/>
          </a:prstGeom>
          <a:ln cap="rnd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" id="8"/>
          <p:cNvSpPr/>
          <p:nvPr/>
        </p:nvSpPr>
        <p:spPr>
          <a:xfrm>
            <a:off x="15650114" y="4004198"/>
            <a:ext cx="1498350" cy="1994762"/>
          </a:xfrm>
          <a:prstGeom prst="line">
            <a:avLst/>
          </a:prstGeom>
          <a:ln cap="rnd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88712" y="972766"/>
            <a:ext cx="14510577" cy="149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4"/>
              </a:lnSpc>
            </a:pPr>
            <a:r>
              <a:rPr lang="en-US" sz="7800" spc="-310">
                <a:solidFill>
                  <a:srgbClr val="000000"/>
                </a:solidFill>
                <a:latin typeface="Open Sans"/>
              </a:rPr>
              <a:t>Model Comparison - Classification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824288" y="3257551"/>
            <a:ext cx="11369158" cy="7029449"/>
          </a:xfrm>
          <a:custGeom>
            <a:avLst/>
            <a:gdLst/>
            <a:ahLst/>
            <a:cxnLst/>
            <a:rect r="r" b="b" t="t" l="l"/>
            <a:pathLst>
              <a:path h="7029449" w="11369158">
                <a:moveTo>
                  <a:pt x="0" y="0"/>
                </a:moveTo>
                <a:lnTo>
                  <a:pt x="11369158" y="0"/>
                </a:lnTo>
                <a:lnTo>
                  <a:pt x="11369158" y="7029449"/>
                </a:lnTo>
                <a:lnTo>
                  <a:pt x="0" y="702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7038156" y="3274880"/>
            <a:ext cx="1612539" cy="1320632"/>
          </a:xfrm>
          <a:prstGeom prst="line">
            <a:avLst/>
          </a:prstGeom>
          <a:ln cap="rnd" w="28575">
            <a:solidFill>
              <a:srgbClr val="FF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9207" y="1028700"/>
            <a:ext cx="5781582" cy="3854388"/>
          </a:xfrm>
          <a:custGeom>
            <a:avLst/>
            <a:gdLst/>
            <a:ahLst/>
            <a:cxnLst/>
            <a:rect r="r" b="b" t="t" l="l"/>
            <a:pathLst>
              <a:path h="3854388" w="5781582">
                <a:moveTo>
                  <a:pt x="0" y="0"/>
                </a:moveTo>
                <a:lnTo>
                  <a:pt x="5781582" y="0"/>
                </a:lnTo>
                <a:lnTo>
                  <a:pt x="5781582" y="3854388"/>
                </a:lnTo>
                <a:lnTo>
                  <a:pt x="0" y="3854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403912"/>
            <a:ext cx="7182596" cy="3854388"/>
          </a:xfrm>
          <a:custGeom>
            <a:avLst/>
            <a:gdLst/>
            <a:ahLst/>
            <a:cxnLst/>
            <a:rect r="r" b="b" t="t" l="l"/>
            <a:pathLst>
              <a:path h="3854388" w="7182596">
                <a:moveTo>
                  <a:pt x="0" y="0"/>
                </a:moveTo>
                <a:lnTo>
                  <a:pt x="7182596" y="0"/>
                </a:lnTo>
                <a:lnTo>
                  <a:pt x="7182596" y="3854388"/>
                </a:lnTo>
                <a:lnTo>
                  <a:pt x="0" y="385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0" t="0" r="-5428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10188" y="1344807"/>
            <a:ext cx="7749112" cy="7597385"/>
            <a:chOff x="0" y="0"/>
            <a:chExt cx="10332150" cy="1012984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10332150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79"/>
                </a:lnSpc>
                <a:spcBef>
                  <a:spcPct val="0"/>
                </a:spcBef>
              </a:pPr>
              <a:r>
                <a:rPr lang="en-US" sz="6399" spc="31">
                  <a:solidFill>
                    <a:srgbClr val="2B2C30"/>
                  </a:solidFill>
                  <a:latin typeface="Playfair Display"/>
                </a:rPr>
                <a:t>Model Selection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04362"/>
              <a:ext cx="10332150" cy="8325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 Bold"/>
                </a:rPr>
                <a:t>Add Model 4 – XGBoost</a:t>
              </a:r>
              <a:r>
                <a:rPr lang="en-US" sz="2799">
                  <a:solidFill>
                    <a:srgbClr val="2B2C30"/>
                  </a:solidFill>
                  <a:latin typeface="Public Sans"/>
                </a:rPr>
                <a:t> was selected as the best model as it had a combination of low MAPE score as well as low Normalized MAE.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</a:p>
            <a:p>
              <a:pPr marL="604519" indent="-302260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</a:rPr>
                <a:t>Regression model preferred.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</a:p>
            <a:p>
              <a:pPr marL="604519" indent="-302260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</a:rPr>
                <a:t>XGBoost Models are very fast to train.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</a:p>
            <a:p>
              <a:pPr marL="604519" indent="-302260" lvl="1">
                <a:lnSpc>
                  <a:spcPts val="41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>
                  <a:solidFill>
                    <a:srgbClr val="2B2C30"/>
                  </a:solidFill>
                  <a:latin typeface="Public Sans"/>
                </a:rPr>
                <a:t>Residuals of the model are normally distributed.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0F3849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622154" y="3699287"/>
            <a:ext cx="968372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679"/>
              </a:lnSpc>
            </a:pPr>
            <a:r>
              <a:rPr lang="en-US" sz="6399">
                <a:solidFill>
                  <a:srgbClr val="F7F7F7"/>
                </a:solidFill>
                <a:latin typeface="Barlow Bold"/>
              </a:rPr>
              <a:t>Collision Risk Map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1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67347" y="8307020"/>
            <a:ext cx="739007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 spc="40">
                <a:solidFill>
                  <a:srgbClr val="2B2C30"/>
                </a:solidFill>
                <a:latin typeface="Playfair Display"/>
              </a:rPr>
              <a:t>City of Toronto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89930" y="2852923"/>
            <a:ext cx="11087125" cy="12810754"/>
          </a:xfrm>
          <a:custGeom>
            <a:avLst/>
            <a:gdLst/>
            <a:ahLst/>
            <a:cxnLst/>
            <a:rect r="r" b="b" t="t" l="l"/>
            <a:pathLst>
              <a:path h="12810754" w="11087125">
                <a:moveTo>
                  <a:pt x="0" y="0"/>
                </a:moveTo>
                <a:lnTo>
                  <a:pt x="11087126" y="0"/>
                </a:lnTo>
                <a:lnTo>
                  <a:pt x="11087126" y="12810754"/>
                </a:lnTo>
                <a:lnTo>
                  <a:pt x="0" y="1281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9743" y="2271697"/>
            <a:ext cx="10000536" cy="6986603"/>
          </a:xfrm>
          <a:custGeom>
            <a:avLst/>
            <a:gdLst/>
            <a:ahLst/>
            <a:cxnLst/>
            <a:rect r="r" b="b" t="t" l="l"/>
            <a:pathLst>
              <a:path h="6986603" w="10000536">
                <a:moveTo>
                  <a:pt x="0" y="0"/>
                </a:moveTo>
                <a:lnTo>
                  <a:pt x="10000536" y="0"/>
                </a:lnTo>
                <a:lnTo>
                  <a:pt x="10000536" y="6986603"/>
                </a:lnTo>
                <a:lnTo>
                  <a:pt x="0" y="6986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97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9122623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36"/>
              </a:lnSpc>
            </a:pPr>
            <a:r>
              <a:rPr lang="en-US" sz="5530" spc="27">
                <a:solidFill>
                  <a:srgbClr val="2B2C30"/>
                </a:solidFill>
                <a:latin typeface="Playfair Display"/>
              </a:rPr>
              <a:t>Centennial College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500475" y="2885027"/>
            <a:ext cx="5470186" cy="2225849"/>
            <a:chOff x="0" y="0"/>
            <a:chExt cx="7293582" cy="296779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7293582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spc="635">
                  <a:solidFill>
                    <a:srgbClr val="2B2C30"/>
                  </a:solidFill>
                  <a:latin typeface="Public Sans Bold"/>
                </a:rPr>
                <a:t>COLLISION RATE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87539"/>
              <a:ext cx="7293582" cy="208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2B2C30"/>
                  </a:solidFill>
                  <a:latin typeface="Public Sans"/>
                </a:rPr>
                <a:t>Predicted: 3.01 per 1000 road users</a:t>
              </a:r>
            </a:p>
            <a:p>
              <a:pPr marL="0" indent="0" lvl="0">
                <a:lnSpc>
                  <a:spcPts val="3120"/>
                </a:lnSpc>
              </a:pPr>
            </a:p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2B2C30"/>
                  </a:solidFill>
                  <a:latin typeface="Public Sans"/>
                </a:rPr>
                <a:t>Actual: 3.44 collisions per 1000 road users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00475" y="6357813"/>
            <a:ext cx="5470186" cy="1835324"/>
            <a:chOff x="0" y="0"/>
            <a:chExt cx="7293582" cy="244709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7293582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 spc="635">
                  <a:solidFill>
                    <a:srgbClr val="2B2C30"/>
                  </a:solidFill>
                  <a:latin typeface="Public Sans Bold"/>
                </a:rPr>
                <a:t>COLLISION COUNT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87539"/>
              <a:ext cx="7293582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2B2C30"/>
                  </a:solidFill>
                  <a:latin typeface="Public Sans"/>
                </a:rPr>
                <a:t>Predicted: 150 (Collision Cap)</a:t>
              </a:r>
            </a:p>
            <a:p>
              <a:pPr marL="0" indent="0" lvl="0">
                <a:lnSpc>
                  <a:spcPts val="3120"/>
                </a:lnSpc>
              </a:pPr>
            </a:p>
            <a:p>
              <a:pPr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2B2C30"/>
                  </a:solidFill>
                  <a:latin typeface="Public Sans"/>
                </a:rPr>
                <a:t>Actual: 624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07687" y="1403908"/>
            <a:ext cx="15789202" cy="0"/>
          </a:xfrm>
          <a:prstGeom prst="line">
            <a:avLst/>
          </a:prstGeom>
          <a:ln cap="rnd" w="9525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7687" y="1956714"/>
            <a:ext cx="8915833" cy="4921073"/>
            <a:chOff x="0" y="0"/>
            <a:chExt cx="11887777" cy="656143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85725"/>
              <a:ext cx="11887777" cy="4592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3320"/>
                </a:lnSpc>
              </a:pPr>
              <a:r>
                <a:rPr lang="en-US" sz="12000">
                  <a:solidFill>
                    <a:srgbClr val="F7F7F7"/>
                  </a:solidFill>
                  <a:latin typeface="Barlow Bold"/>
                </a:rPr>
                <a:t>Feature Importance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68123"/>
              <a:ext cx="11887777" cy="1493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</a:pPr>
              <a:r>
                <a:rPr lang="en-US" sz="3500" spc="14">
                  <a:solidFill>
                    <a:srgbClr val="F7F7F7"/>
                  </a:solidFill>
                  <a:latin typeface="Barlow"/>
                </a:rPr>
                <a:t>Best Model</a:t>
              </a:r>
            </a:p>
            <a:p>
              <a:pPr marL="0" indent="0" lvl="0">
                <a:lnSpc>
                  <a:spcPts val="4550"/>
                </a:lnSpc>
              </a:pPr>
              <a:r>
                <a:rPr lang="en-US" sz="3500" spc="14">
                  <a:solidFill>
                    <a:srgbClr val="F7F7F7"/>
                  </a:solidFill>
                  <a:latin typeface="Barlow"/>
                </a:rPr>
                <a:t>High Collision Rate Segments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39550" y="6246325"/>
            <a:ext cx="5448450" cy="4186104"/>
            <a:chOff x="0" y="0"/>
            <a:chExt cx="1843056" cy="1416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3056" cy="1416040"/>
            </a:xfrm>
            <a:custGeom>
              <a:avLst/>
              <a:gdLst/>
              <a:ahLst/>
              <a:cxnLst/>
              <a:rect r="r" b="b" t="t" l="l"/>
              <a:pathLst>
                <a:path h="1416040" w="1843056">
                  <a:moveTo>
                    <a:pt x="0" y="0"/>
                  </a:moveTo>
                  <a:lnTo>
                    <a:pt x="1843056" y="0"/>
                  </a:lnTo>
                  <a:lnTo>
                    <a:pt x="1843056" y="1416040"/>
                  </a:lnTo>
                  <a:lnTo>
                    <a:pt x="0" y="141604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044580" y="6961040"/>
            <a:ext cx="3038390" cy="257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45"/>
              </a:lnSpc>
            </a:pPr>
            <a:r>
              <a:rPr lang="en-US" sz="4650">
                <a:solidFill>
                  <a:srgbClr val="F2F1EC"/>
                </a:solidFill>
                <a:latin typeface="Barlow Bold"/>
              </a:rPr>
              <a:t>Feature Importance of Add Model 4 - XGBoost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63244" y="7216142"/>
            <a:ext cx="8994506" cy="195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7"/>
              </a:lnSpc>
            </a:pPr>
            <a:r>
              <a:rPr lang="en-US" sz="8008">
                <a:solidFill>
                  <a:srgbClr val="000000"/>
                </a:solidFill>
                <a:latin typeface="Barlow Bold"/>
              </a:rPr>
              <a:t>Feature Importance – Best Model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6246325"/>
          </a:xfrm>
          <a:custGeom>
            <a:avLst/>
            <a:gdLst/>
            <a:ahLst/>
            <a:cxnLst/>
            <a:rect r="r" b="b" t="t" l="l"/>
            <a:pathLst>
              <a:path h="6246325" w="18288000">
                <a:moveTo>
                  <a:pt x="0" y="0"/>
                </a:moveTo>
                <a:lnTo>
                  <a:pt x="18288000" y="0"/>
                </a:lnTo>
                <a:lnTo>
                  <a:pt x="18288000" y="6246325"/>
                </a:lnTo>
                <a:lnTo>
                  <a:pt x="0" y="6246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624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74097" y="3834999"/>
            <a:ext cx="11039574" cy="5423301"/>
          </a:xfrm>
          <a:custGeom>
            <a:avLst/>
            <a:gdLst/>
            <a:ahLst/>
            <a:cxnLst/>
            <a:rect r="r" b="b" t="t" l="l"/>
            <a:pathLst>
              <a:path h="5423301" w="11039574">
                <a:moveTo>
                  <a:pt x="0" y="0"/>
                </a:moveTo>
                <a:lnTo>
                  <a:pt x="11039574" y="0"/>
                </a:lnTo>
                <a:lnTo>
                  <a:pt x="11039574" y="5423301"/>
                </a:lnTo>
                <a:lnTo>
                  <a:pt x="0" y="542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12" t="0" r="-98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4872" y="7563561"/>
            <a:ext cx="3358699" cy="202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029"/>
              </a:lnSpc>
            </a:pPr>
            <a:r>
              <a:rPr lang="en-US" sz="3099">
                <a:solidFill>
                  <a:srgbClr val="2B2C30"/>
                </a:solidFill>
                <a:latin typeface="Public Sans"/>
              </a:rPr>
              <a:t>Feature Importance of Add Model 14 - XGBoost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4872" y="1143000"/>
            <a:ext cx="13274948" cy="250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88"/>
              </a:lnSpc>
            </a:pPr>
            <a:r>
              <a:rPr lang="en-US" sz="6488" spc="1472">
                <a:solidFill>
                  <a:srgbClr val="2B2C30"/>
                </a:solidFill>
                <a:latin typeface="Public Sans Bold"/>
              </a:rPr>
              <a:t>FEATURE IMPORTANCE – HIGH COLLISION RATE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" y="3332581"/>
            <a:ext cx="13407204" cy="0"/>
          </a:xfrm>
          <a:prstGeom prst="line">
            <a:avLst/>
          </a:prstGeom>
          <a:ln cap="flat" w="952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3402440" y="8283643"/>
            <a:ext cx="4885560" cy="0"/>
          </a:xfrm>
          <a:prstGeom prst="line">
            <a:avLst/>
          </a:prstGeom>
          <a:ln cap="flat" w="952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5399999">
            <a:off x="8265929" y="5140965"/>
            <a:ext cx="10282547" cy="0"/>
          </a:xfrm>
          <a:prstGeom prst="line">
            <a:avLst/>
          </a:prstGeom>
          <a:ln cap="flat" w="9525">
            <a:solidFill>
              <a:srgbClr val="365B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78693" y="8831820"/>
            <a:ext cx="1933054" cy="852960"/>
          </a:xfrm>
          <a:custGeom>
            <a:avLst/>
            <a:gdLst/>
            <a:ahLst/>
            <a:cxnLst/>
            <a:rect r="r" b="b" t="t" l="l"/>
            <a:pathLst>
              <a:path h="852960" w="1933054">
                <a:moveTo>
                  <a:pt x="0" y="0"/>
                </a:moveTo>
                <a:lnTo>
                  <a:pt x="1933054" y="0"/>
                </a:lnTo>
                <a:lnTo>
                  <a:pt x="1933054" y="852960"/>
                </a:lnTo>
                <a:lnTo>
                  <a:pt x="0" y="852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5350"/>
            <a:ext cx="974775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00"/>
              </a:lnSpc>
            </a:pPr>
            <a:r>
              <a:rPr lang="en-US" sz="6000">
                <a:solidFill>
                  <a:srgbClr val="365B6D"/>
                </a:solidFill>
                <a:latin typeface="Barlow Bold"/>
              </a:rPr>
              <a:t>Project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10047"/>
            <a:ext cx="5132497" cy="1463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00"/>
              </a:lnSpc>
            </a:pPr>
            <a:r>
              <a:rPr lang="en-US" sz="2600" spc="10">
                <a:solidFill>
                  <a:srgbClr val="365B6D"/>
                </a:solidFill>
                <a:latin typeface="Barlow Bold"/>
              </a:rPr>
              <a:t>Background</a:t>
            </a:r>
          </a:p>
          <a:p>
            <a:pPr marL="0" indent="0" lvl="0">
              <a:lnSpc>
                <a:spcPts val="3900"/>
              </a:lnSpc>
            </a:pPr>
            <a:r>
              <a:rPr lang="en-US" sz="2600" spc="10">
                <a:solidFill>
                  <a:srgbClr val="365B6D"/>
                </a:solidFill>
                <a:latin typeface="Barlow Bold"/>
              </a:rPr>
              <a:t>Problem Statement</a:t>
            </a:r>
          </a:p>
          <a:p>
            <a:pPr marL="0" indent="0" lvl="0">
              <a:lnSpc>
                <a:spcPts val="3900"/>
              </a:lnSpc>
            </a:pPr>
            <a:r>
              <a:rPr lang="en-US" sz="2600" spc="10">
                <a:solidFill>
                  <a:srgbClr val="365B6D"/>
                </a:solidFill>
                <a:latin typeface="Barlow Bold"/>
              </a:rPr>
              <a:t>Objective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11603" y="2487962"/>
            <a:ext cx="9492694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z="9000">
                <a:solidFill>
                  <a:srgbClr val="F7F7F7"/>
                </a:solidFill>
                <a:latin typeface="Barlow Bold"/>
              </a:rPr>
              <a:t>Feature Interpretation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711603" y="1912588"/>
            <a:ext cx="1104900" cy="57150"/>
          </a:xfrm>
          <a:prstGeom prst="rect">
            <a:avLst/>
          </a:prstGeom>
          <a:solidFill>
            <a:srgbClr val="F2F1EC"/>
          </a:solid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365B6D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637675"/>
            <a:ext cx="7146246" cy="2269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72"/>
              </a:lnSpc>
            </a:pPr>
            <a:r>
              <a:rPr lang="en-US" sz="7200">
                <a:solidFill>
                  <a:srgbClr val="F7F7F7"/>
                </a:solidFill>
                <a:latin typeface="Barlow Bold"/>
              </a:rPr>
              <a:t>Feature Interpretation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060536"/>
            <a:ext cx="317124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8">
                <a:solidFill>
                  <a:srgbClr val="F7F7F7"/>
                </a:solidFill>
                <a:latin typeface="Barlow"/>
              </a:rPr>
              <a:t>Collision rates are 10% higher on Major Arterial Roads as compared to all other road classes.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07653"/>
            <a:ext cx="317124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0">
                <a:solidFill>
                  <a:srgbClr val="F7F7F7"/>
                </a:solidFill>
                <a:latin typeface="Barlow Bold"/>
              </a:rPr>
              <a:t>Road Classification: Major Arterial – 1.10</a:t>
            </a:r>
          </a:p>
        </p:txBody>
      </p:sp>
      <p:sp>
        <p:nvSpPr>
          <p:cNvPr name="AutoShape 6" id="6"/>
          <p:cNvSpPr/>
          <p:nvPr/>
        </p:nvSpPr>
        <p:spPr>
          <a:xfrm rot="-5400000">
            <a:off x="3089369" y="7552026"/>
            <a:ext cx="3403022" cy="0"/>
          </a:xfrm>
          <a:prstGeom prst="line">
            <a:avLst/>
          </a:prstGeom>
          <a:ln cap="rnd" w="9525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5381820" y="7255799"/>
            <a:ext cx="3171240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8">
                <a:solidFill>
                  <a:srgbClr val="F7F7F7"/>
                </a:solidFill>
                <a:latin typeface="Barlow"/>
              </a:rPr>
              <a:t>Collision rates are 4% higher on roads classified as Minor Arterials.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81820" y="5807653"/>
            <a:ext cx="317124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0">
                <a:solidFill>
                  <a:srgbClr val="F7F7F7"/>
                </a:solidFill>
                <a:latin typeface="Barlow Bold"/>
              </a:rPr>
              <a:t>Road Classification: Minor Arterial – 1.04</a:t>
            </a:r>
          </a:p>
        </p:txBody>
      </p:sp>
      <p:sp>
        <p:nvSpPr>
          <p:cNvPr name="AutoShape 9" id="9"/>
          <p:cNvSpPr/>
          <p:nvPr/>
        </p:nvSpPr>
        <p:spPr>
          <a:xfrm rot="-5400000">
            <a:off x="7442489" y="7552026"/>
            <a:ext cx="3403022" cy="0"/>
          </a:xfrm>
          <a:prstGeom prst="line">
            <a:avLst/>
          </a:prstGeom>
          <a:ln cap="rnd" w="9525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9734940" y="7060536"/>
            <a:ext cx="317124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8">
                <a:solidFill>
                  <a:srgbClr val="F7F7F7"/>
                </a:solidFill>
                <a:latin typeface="Barlow"/>
              </a:rPr>
              <a:t>For each additional 1000 vehicles on the road segment, the collision rate increases 8%.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34940" y="5807653"/>
            <a:ext cx="31712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0">
                <a:solidFill>
                  <a:srgbClr val="F7F7F7"/>
                </a:solidFill>
                <a:latin typeface="Barlow Bold"/>
              </a:rPr>
              <a:t>Vehicle Count – 1.08</a:t>
            </a:r>
          </a:p>
        </p:txBody>
      </p:sp>
      <p:sp>
        <p:nvSpPr>
          <p:cNvPr name="AutoShape 12" id="12"/>
          <p:cNvSpPr/>
          <p:nvPr/>
        </p:nvSpPr>
        <p:spPr>
          <a:xfrm rot="-5400000">
            <a:off x="11795609" y="7552026"/>
            <a:ext cx="3403022" cy="0"/>
          </a:xfrm>
          <a:prstGeom prst="line">
            <a:avLst/>
          </a:prstGeom>
          <a:ln cap="rnd" w="9525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4088060" y="7060536"/>
            <a:ext cx="3171240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pc="8">
                <a:solidFill>
                  <a:srgbClr val="F7F7F7"/>
                </a:solidFill>
                <a:latin typeface="Barlow"/>
              </a:rPr>
              <a:t>For each additional lane on the road segment, the collision rate increases 5%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88060" y="5807653"/>
            <a:ext cx="3171240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10">
                <a:solidFill>
                  <a:srgbClr val="F7F7F7"/>
                </a:solidFill>
                <a:latin typeface="Barlow Bold"/>
              </a:rPr>
              <a:t>Number of Lanes - 1.05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9215" y="5517833"/>
            <a:ext cx="15590520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F2F1EC"/>
                </a:solidFill>
                <a:latin typeface="Barlow Bold"/>
              </a:rPr>
              <a:t>Recommendations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9215" y="6977539"/>
            <a:ext cx="15590520" cy="978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14">
                <a:solidFill>
                  <a:srgbClr val="F7F7F7"/>
                </a:solidFill>
                <a:latin typeface="Barlow"/>
              </a:rPr>
              <a:t>Recommendations</a:t>
            </a:r>
          </a:p>
          <a:p>
            <a:pPr algn="l">
              <a:lnSpc>
                <a:spcPts val="3888"/>
              </a:lnSpc>
            </a:pPr>
            <a:r>
              <a:rPr lang="en-US" sz="3600" spc="14">
                <a:solidFill>
                  <a:srgbClr val="F7F7F7"/>
                </a:solidFill>
                <a:latin typeface="Barlow"/>
              </a:rPr>
              <a:t>Future Work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975"/>
            <a:ext cx="9727171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920"/>
              </a:lnSpc>
            </a:pPr>
            <a:r>
              <a:rPr lang="en-US" sz="8400">
                <a:solidFill>
                  <a:srgbClr val="000000"/>
                </a:solidFill>
                <a:latin typeface="Barlow Bold"/>
              </a:rPr>
              <a:t>Recommendations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774474" y="1028700"/>
            <a:ext cx="5484826" cy="6704907"/>
            <a:chOff x="0" y="0"/>
            <a:chExt cx="7313102" cy="8939876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24627" cy="223120"/>
            </a:xfrm>
            <a:prstGeom prst="rect">
              <a:avLst/>
            </a:prstGeom>
            <a:solidFill>
              <a:srgbClr val="365B6D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63617"/>
              <a:ext cx="7313102" cy="8176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06"/>
                </a:lnSpc>
              </a:pPr>
              <a:r>
                <a:rPr lang="en-US" sz="2737" spc="10" u="none">
                  <a:solidFill>
                    <a:srgbClr val="000000"/>
                  </a:solidFill>
                  <a:latin typeface="Barlow Bold"/>
                </a:rPr>
                <a:t>Toronto Traffic Services should focus on these road segments:</a:t>
              </a:r>
            </a:p>
            <a:p>
              <a:pPr marL="0" indent="0" lvl="0">
                <a:lnSpc>
                  <a:spcPts val="4106"/>
                </a:lnSpc>
              </a:pPr>
            </a:p>
            <a:p>
              <a:pPr marL="591031" indent="-295516" lvl="1">
                <a:lnSpc>
                  <a:spcPts val="4106"/>
                </a:lnSpc>
                <a:buFont typeface="Arial"/>
                <a:buChar char="•"/>
              </a:pPr>
              <a:r>
                <a:rPr lang="en-US" sz="2737" spc="10" u="none">
                  <a:solidFill>
                    <a:srgbClr val="000000"/>
                  </a:solidFill>
                  <a:latin typeface="Barlow"/>
                </a:rPr>
                <a:t>Road Classification: Major or Minor Arterial</a:t>
              </a:r>
            </a:p>
            <a:p>
              <a:pPr marL="591031" indent="-295516" lvl="1">
                <a:lnSpc>
                  <a:spcPts val="4106"/>
                </a:lnSpc>
                <a:buFont typeface="Arial"/>
                <a:buChar char="•"/>
              </a:pPr>
              <a:r>
                <a:rPr lang="en-US" sz="2737" spc="10" u="none">
                  <a:solidFill>
                    <a:srgbClr val="000000"/>
                  </a:solidFill>
                  <a:latin typeface="Barlow"/>
                </a:rPr>
                <a:t>High Vehicle Count</a:t>
              </a:r>
            </a:p>
            <a:p>
              <a:pPr marL="591031" indent="-295516" lvl="1">
                <a:lnSpc>
                  <a:spcPts val="4106"/>
                </a:lnSpc>
                <a:buFont typeface="Arial"/>
                <a:buChar char="•"/>
              </a:pPr>
              <a:r>
                <a:rPr lang="en-US" sz="2737" spc="10" u="none">
                  <a:solidFill>
                    <a:srgbClr val="000000"/>
                  </a:solidFill>
                  <a:latin typeface="Barlow"/>
                </a:rPr>
                <a:t>High Number of Lanes</a:t>
              </a:r>
            </a:p>
            <a:p>
              <a:pPr marL="0" indent="0" lvl="0">
                <a:lnSpc>
                  <a:spcPts val="4106"/>
                </a:lnSpc>
              </a:pPr>
            </a:p>
            <a:p>
              <a:pPr marL="0" indent="0" lvl="0">
                <a:lnSpc>
                  <a:spcPts val="4106"/>
                </a:lnSpc>
              </a:pPr>
              <a:r>
                <a:rPr lang="en-US" sz="2737" spc="10" u="none">
                  <a:solidFill>
                    <a:srgbClr val="000000"/>
                  </a:solidFill>
                  <a:latin typeface="Barlow Bold"/>
                </a:rPr>
                <a:t>Use the collision prediction model to identify road segments that require design and safety improvements.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800000">
            <a:off x="1028700" y="8030427"/>
            <a:ext cx="1225283" cy="1225283"/>
            <a:chOff x="0" y="0"/>
            <a:chExt cx="2653030" cy="26530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3030" cy="2654300"/>
            </a:xfrm>
            <a:custGeom>
              <a:avLst/>
              <a:gdLst/>
              <a:ahLst/>
              <a:cxnLst/>
              <a:rect r="r" b="b" t="t" l="l"/>
              <a:pathLst>
                <a:path h="2654300" w="265303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AutoShape 8" id="8"/>
          <p:cNvSpPr/>
          <p:nvPr/>
        </p:nvSpPr>
        <p:spPr>
          <a:xfrm rot="-10800000">
            <a:off x="3977745" y="8035607"/>
            <a:ext cx="1225283" cy="1220103"/>
          </a:xfrm>
          <a:prstGeom prst="rect">
            <a:avLst/>
          </a:prstGeom>
          <a:solidFill>
            <a:srgbClr val="365B6D"/>
          </a:solid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-10800000">
            <a:off x="2503222" y="8033017"/>
            <a:ext cx="1225283" cy="1225283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365B6D"/>
            </a:solidFill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1242" y="1878104"/>
            <a:ext cx="10665516" cy="6378985"/>
            <a:chOff x="0" y="0"/>
            <a:chExt cx="14220688" cy="850531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1450"/>
              <a:ext cx="14220688" cy="1749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480"/>
                </a:lnSpc>
              </a:pPr>
              <a:r>
                <a:rPr lang="en-US" sz="9480">
                  <a:solidFill>
                    <a:srgbClr val="000000"/>
                  </a:solidFill>
                  <a:latin typeface="Barlow Bold"/>
                </a:rPr>
                <a:t>Future Work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96277" y="2841113"/>
              <a:ext cx="13228134" cy="566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</a:pPr>
              <a:r>
                <a:rPr lang="en-US" sz="3000" spc="12">
                  <a:solidFill>
                    <a:srgbClr val="000000"/>
                  </a:solidFill>
                  <a:latin typeface="Barlow Bold"/>
                </a:rPr>
                <a:t>Include additional road features in the model </a:t>
              </a:r>
              <a:r>
                <a:rPr lang="en-US" sz="3000" spc="12">
                  <a:solidFill>
                    <a:srgbClr val="000000"/>
                  </a:solidFill>
                  <a:latin typeface="Barlow"/>
                </a:rPr>
                <a:t>– Avg. Traffic Speeds, Traffic Signals, 311 requests</a:t>
              </a:r>
            </a:p>
            <a:p>
              <a:pPr algn="ctr" marL="0" indent="0" lvl="0">
                <a:lnSpc>
                  <a:spcPts val="4200"/>
                </a:lnSpc>
              </a:pPr>
            </a:p>
            <a:p>
              <a:pPr algn="ctr" marL="0" indent="0" lvl="0">
                <a:lnSpc>
                  <a:spcPts val="4200"/>
                </a:lnSpc>
              </a:pPr>
              <a:r>
                <a:rPr lang="en-US" sz="3000" spc="12">
                  <a:solidFill>
                    <a:srgbClr val="000000"/>
                  </a:solidFill>
                  <a:latin typeface="Barlow Bold"/>
                </a:rPr>
                <a:t>Develop separate collision models</a:t>
              </a:r>
              <a:r>
                <a:rPr lang="en-US" sz="3000" spc="12">
                  <a:solidFill>
                    <a:srgbClr val="000000"/>
                  </a:solidFill>
                  <a:latin typeface="Barlow"/>
                </a:rPr>
                <a:t> – Roads with high collision counts or high pedestrian counts, downtown vs suburbs.</a:t>
              </a:r>
            </a:p>
            <a:p>
              <a:pPr algn="ctr" marL="0" indent="0" lvl="0">
                <a:lnSpc>
                  <a:spcPts val="4200"/>
                </a:lnSpc>
              </a:pPr>
            </a:p>
            <a:p>
              <a:pPr algn="ctr" marL="0" indent="0" lvl="0">
                <a:lnSpc>
                  <a:spcPts val="4200"/>
                </a:lnSpc>
              </a:pPr>
              <a:r>
                <a:rPr lang="en-US" sz="3000" spc="12">
                  <a:solidFill>
                    <a:srgbClr val="000000"/>
                  </a:solidFill>
                  <a:latin typeface="Barlow Bold"/>
                </a:rPr>
                <a:t>Map collision risk for all road segments in Toronto.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2736" y="4453387"/>
            <a:ext cx="8662528" cy="159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964"/>
              </a:lnSpc>
            </a:pPr>
            <a:r>
              <a:rPr lang="en-US" sz="11964">
                <a:solidFill>
                  <a:srgbClr val="F7F7F7"/>
                </a:solidFill>
                <a:latin typeface="Barlow Bold"/>
              </a:rPr>
              <a:t>Thank you!</a:t>
            </a:r>
          </a:p>
        </p:txBody>
      </p:sp>
      <p:sp>
        <p:nvSpPr>
          <p:cNvPr name="AutoShape 3" id="3"/>
          <p:cNvSpPr/>
          <p:nvPr/>
        </p:nvSpPr>
        <p:spPr>
          <a:xfrm rot="-5400000">
            <a:off x="-1168400" y="5138738"/>
            <a:ext cx="10463359" cy="0"/>
          </a:xfrm>
          <a:prstGeom prst="line">
            <a:avLst/>
          </a:prstGeom>
          <a:ln cap="flat" w="9525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8795355" y="5138737"/>
            <a:ext cx="10463359" cy="0"/>
          </a:xfrm>
          <a:prstGeom prst="line">
            <a:avLst/>
          </a:prstGeom>
          <a:ln cap="flat" w="9525">
            <a:solidFill>
              <a:srgbClr val="F7F7F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45918" y="2341337"/>
            <a:ext cx="6931661" cy="699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38"/>
              </a:lnSpc>
            </a:pPr>
            <a:r>
              <a:rPr lang="en-US" sz="3359" spc="13">
                <a:solidFill>
                  <a:srgbClr val="365B6D"/>
                </a:solidFill>
                <a:latin typeface="Barlow Bold"/>
              </a:rPr>
              <a:t>Traffic Collisions</a:t>
            </a:r>
            <a:r>
              <a:rPr lang="en-US" sz="3359" spc="13">
                <a:solidFill>
                  <a:srgbClr val="365B6D"/>
                </a:solidFill>
                <a:latin typeface="Barlow"/>
              </a:rPr>
              <a:t>: Major public health concern in cities worldwide today</a:t>
            </a:r>
          </a:p>
          <a:p>
            <a:pPr marL="0" indent="0" lvl="0">
              <a:lnSpc>
                <a:spcPts val="5038"/>
              </a:lnSpc>
            </a:pPr>
          </a:p>
          <a:p>
            <a:pPr marL="725256" indent="-362628" lvl="1">
              <a:lnSpc>
                <a:spcPts val="5038"/>
              </a:lnSpc>
              <a:buFont typeface="Arial"/>
              <a:buChar char="•"/>
            </a:pPr>
            <a:r>
              <a:rPr lang="en-US" sz="3359" spc="13">
                <a:solidFill>
                  <a:srgbClr val="365B6D"/>
                </a:solidFill>
                <a:latin typeface="Barlow"/>
              </a:rPr>
              <a:t>No. 1 cause of mortality between ages 15-29</a:t>
            </a:r>
          </a:p>
          <a:p>
            <a:pPr marL="0" indent="0" lvl="0">
              <a:lnSpc>
                <a:spcPts val="5038"/>
              </a:lnSpc>
            </a:pPr>
          </a:p>
          <a:p>
            <a:pPr marL="0" indent="0" lvl="0">
              <a:lnSpc>
                <a:spcPts val="5038"/>
              </a:lnSpc>
            </a:pPr>
            <a:r>
              <a:rPr lang="en-US" sz="3359" spc="13">
                <a:solidFill>
                  <a:srgbClr val="365B6D"/>
                </a:solidFill>
                <a:latin typeface="Barlow Bold"/>
              </a:rPr>
              <a:t>Toronto Stats:</a:t>
            </a:r>
          </a:p>
          <a:p>
            <a:pPr marL="0" indent="0" lvl="0">
              <a:lnSpc>
                <a:spcPts val="5038"/>
              </a:lnSpc>
            </a:pPr>
          </a:p>
          <a:p>
            <a:pPr marL="725256" indent="-362628" lvl="1">
              <a:lnSpc>
                <a:spcPts val="5038"/>
              </a:lnSpc>
              <a:buFont typeface="Arial"/>
              <a:buChar char="•"/>
            </a:pPr>
            <a:r>
              <a:rPr lang="en-US" sz="3359" spc="13">
                <a:solidFill>
                  <a:srgbClr val="365B6D"/>
                </a:solidFill>
                <a:latin typeface="Barlow"/>
              </a:rPr>
              <a:t>3ʳᵈ leading cause of mortality</a:t>
            </a:r>
          </a:p>
          <a:p>
            <a:pPr marL="725256" indent="-362628" lvl="1">
              <a:lnSpc>
                <a:spcPts val="5038"/>
              </a:lnSpc>
              <a:buFont typeface="Arial"/>
              <a:buChar char="•"/>
            </a:pPr>
            <a:r>
              <a:rPr lang="en-US" sz="3359" spc="13">
                <a:solidFill>
                  <a:srgbClr val="365B6D"/>
                </a:solidFill>
                <a:latin typeface="Barlow"/>
              </a:rPr>
              <a:t>1,581 deaths in the last 10 years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10421" y="2315527"/>
            <a:ext cx="549818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365B6D"/>
                </a:solidFill>
                <a:latin typeface="Barlow Bold"/>
              </a:rPr>
              <a:t>Background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838562"/>
            <a:ext cx="9144000" cy="7448438"/>
          </a:xfrm>
          <a:prstGeom prst="rect">
            <a:avLst/>
          </a:prstGeom>
          <a:solidFill>
            <a:srgbClr val="365B6D"/>
          </a:solidFill>
        </p:spPr>
      </p:sp>
      <p:sp>
        <p:nvSpPr>
          <p:cNvPr name="AutoShape 3" id="3"/>
          <p:cNvSpPr/>
          <p:nvPr/>
        </p:nvSpPr>
        <p:spPr>
          <a:xfrm rot="0">
            <a:off x="9144000" y="2838562"/>
            <a:ext cx="9144000" cy="7448438"/>
          </a:xfrm>
          <a:prstGeom prst="rect">
            <a:avLst/>
          </a:prstGeom>
          <a:solidFill>
            <a:srgbClr val="0F3849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742168" y="1019175"/>
            <a:ext cx="1239796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365B6D"/>
                </a:solidFill>
                <a:latin typeface="Barlow Bold"/>
              </a:rPr>
              <a:t>Background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14623" y="4822773"/>
            <a:ext cx="6914755" cy="1809967"/>
            <a:chOff x="0" y="0"/>
            <a:chExt cx="9219673" cy="24132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95664"/>
              <a:ext cx="9219673" cy="1317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</a:pPr>
              <a:r>
                <a:rPr lang="en-US" sz="3000" spc="12">
                  <a:solidFill>
                    <a:srgbClr val="F2F1EC"/>
                  </a:solidFill>
                  <a:latin typeface="Barlow Bold"/>
                </a:rPr>
                <a:t>Goal</a:t>
              </a:r>
              <a:r>
                <a:rPr lang="en-US" sz="3000" spc="12">
                  <a:solidFill>
                    <a:srgbClr val="F2F1EC"/>
                  </a:solidFill>
                  <a:latin typeface="Barlow"/>
                </a:rPr>
                <a:t>: Eliminate deaths and serious injuries resulting from collisions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9219673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F2F1EC"/>
                  </a:solidFill>
                  <a:latin typeface="Barlow Bold"/>
                </a:rPr>
                <a:t>Vision Zero Program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14623" y="7028557"/>
            <a:ext cx="691475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</a:pPr>
            <a:r>
              <a:rPr lang="en-US" sz="3000" spc="12">
                <a:solidFill>
                  <a:srgbClr val="F2F1EC"/>
                </a:solidFill>
                <a:latin typeface="Barlow Bold"/>
              </a:rPr>
              <a:t>Approach</a:t>
            </a:r>
            <a:r>
              <a:rPr lang="en-US" sz="3000" spc="12">
                <a:solidFill>
                  <a:srgbClr val="F2F1EC"/>
                </a:solidFill>
                <a:latin typeface="Barlow"/>
              </a:rPr>
              <a:t>: ”Data Driven insights based on past collision data to inform road design and infrastructure improvements”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44545" y="5699181"/>
            <a:ext cx="6914755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50"/>
              </a:lnSpc>
            </a:pPr>
            <a:r>
              <a:rPr lang="en-US" sz="3500">
                <a:solidFill>
                  <a:srgbClr val="F2F1EC"/>
                </a:solidFill>
                <a:latin typeface="Barlow Bold"/>
              </a:rPr>
              <a:t>Toronto lags behind behind major European and American cities in terms of road safety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441889"/>
            <a:ext cx="11659122" cy="127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408"/>
              </a:lnSpc>
            </a:pPr>
            <a:r>
              <a:rPr lang="en-US" sz="9699">
                <a:solidFill>
                  <a:srgbClr val="000000"/>
                </a:solidFill>
                <a:latin typeface="Barlow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244528"/>
            <a:ext cx="11659122" cy="3013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4786" indent="-307393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Barlow Bold"/>
              </a:rPr>
              <a:t>The project arose from a need to provide data-driven insights to inform road design and infrastructure improvements</a:t>
            </a:r>
          </a:p>
          <a:p>
            <a:pPr marL="614786" indent="-307393" lvl="1">
              <a:lnSpc>
                <a:spcPts val="3986"/>
              </a:lnSpc>
              <a:buFont typeface="Arial"/>
              <a:buChar char="•"/>
            </a:pPr>
          </a:p>
          <a:p>
            <a:pPr marL="614786" indent="-307393" lvl="1">
              <a:lnSpc>
                <a:spcPts val="3986"/>
              </a:lnSpc>
              <a:buFont typeface="Arial"/>
              <a:buChar char="•"/>
            </a:pPr>
            <a:r>
              <a:rPr lang="en-US" sz="2847">
                <a:solidFill>
                  <a:srgbClr val="000000"/>
                </a:solidFill>
                <a:latin typeface="Barlow Bold"/>
              </a:rPr>
              <a:t>The goal is to identify the key drivers of collision risk in terms of street design and infrastructure</a:t>
            </a:r>
          </a:p>
          <a:p>
            <a:pPr marL="1229571" indent="-409857" lvl="2">
              <a:lnSpc>
                <a:spcPts val="3986"/>
              </a:lnSpc>
              <a:buFont typeface="Arial"/>
              <a:buChar char="⚬"/>
            </a:pPr>
            <a:r>
              <a:rPr lang="en-US" sz="2847">
                <a:solidFill>
                  <a:srgbClr val="000000"/>
                </a:solidFill>
                <a:latin typeface="Barlow Bold"/>
              </a:rPr>
              <a:t>Data sources: road infrastructure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41737" y="906780"/>
            <a:ext cx="8306452" cy="83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10">
                <a:solidFill>
                  <a:srgbClr val="F7F7F7"/>
                </a:solidFill>
                <a:latin typeface="Barlow Bold"/>
              </a:rPr>
              <a:t>Objective</a:t>
            </a:r>
            <a:r>
              <a:rPr lang="en-US" sz="2600" spc="10">
                <a:solidFill>
                  <a:srgbClr val="F7F7F7"/>
                </a:solidFill>
                <a:latin typeface="Barlow"/>
              </a:rPr>
              <a:t>: Develop a collision prediction model for the City of Toronto</a:t>
            </a:r>
          </a:p>
          <a:p>
            <a:pPr>
              <a:lnSpc>
                <a:spcPts val="3900"/>
              </a:lnSpc>
            </a:pP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10">
                <a:solidFill>
                  <a:srgbClr val="F7F7F7"/>
                </a:solidFill>
                <a:latin typeface="Barlow Bold"/>
              </a:rPr>
              <a:t>Goal</a:t>
            </a:r>
            <a:r>
              <a:rPr lang="en-US" sz="2600" spc="10">
                <a:solidFill>
                  <a:srgbClr val="F7F7F7"/>
                </a:solidFill>
                <a:latin typeface="Barlow"/>
              </a:rPr>
              <a:t>: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 spc="10">
                <a:solidFill>
                  <a:srgbClr val="F7F7F7"/>
                </a:solidFill>
                <a:latin typeface="Barlow"/>
              </a:rPr>
              <a:t>Estimate and map the risk of traffic collisions on a given road and identify high-risk road segments</a:t>
            </a:r>
          </a:p>
          <a:p>
            <a:pPr marL="1122681" indent="-374227" lvl="2">
              <a:lnSpc>
                <a:spcPts val="3900"/>
              </a:lnSpc>
              <a:buFont typeface="Arial"/>
              <a:buChar char="⚬"/>
            </a:pPr>
            <a:r>
              <a:rPr lang="en-US" sz="2600" spc="10">
                <a:solidFill>
                  <a:srgbClr val="F7F7F7"/>
                </a:solidFill>
                <a:latin typeface="Barlow"/>
              </a:rPr>
              <a:t>Identify the key design and infrastructure features driving collision risk to inform design changes.</a:t>
            </a:r>
          </a:p>
          <a:p>
            <a:pPr>
              <a:lnSpc>
                <a:spcPts val="3900"/>
              </a:lnSpc>
            </a:pP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10">
                <a:solidFill>
                  <a:srgbClr val="F7F7F7"/>
                </a:solidFill>
                <a:latin typeface="Barlow Bold"/>
              </a:rPr>
              <a:t>Method</a:t>
            </a:r>
            <a:r>
              <a:rPr lang="en-US" sz="2600" spc="10">
                <a:solidFill>
                  <a:srgbClr val="F7F7F7"/>
                </a:solidFill>
                <a:latin typeface="Barlow"/>
              </a:rPr>
              <a:t>: Utilize road infrastructure (bike lanes, traffic cameras, speed limits), design, and historical collision data</a:t>
            </a:r>
          </a:p>
          <a:p>
            <a:pPr>
              <a:lnSpc>
                <a:spcPts val="3900"/>
              </a:lnSpc>
            </a:pPr>
          </a:p>
          <a:p>
            <a:pPr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 spc="10">
                <a:solidFill>
                  <a:srgbClr val="F7F7F7"/>
                </a:solidFill>
                <a:latin typeface="Barlow Bold"/>
              </a:rPr>
              <a:t>Result</a:t>
            </a:r>
            <a:r>
              <a:rPr lang="en-US" sz="2600" spc="10">
                <a:solidFill>
                  <a:srgbClr val="F7F7F7"/>
                </a:solidFill>
                <a:latin typeface="Barlow"/>
              </a:rPr>
              <a:t>: Understanding key factors driving collision risk will inform effective design changes and lead to reduced collision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9812" y="4514850"/>
            <a:ext cx="6491853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7F7F7"/>
                </a:solidFill>
                <a:latin typeface="Barlow Bold"/>
              </a:rPr>
              <a:t>Objective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9215" y="5517833"/>
            <a:ext cx="15590520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F2F1EC"/>
                </a:solidFill>
                <a:latin typeface="Barlow Bold"/>
              </a:rPr>
              <a:t>Data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9215" y="6977539"/>
            <a:ext cx="15590520" cy="146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 spc="14">
                <a:solidFill>
                  <a:srgbClr val="F7F7F7"/>
                </a:solidFill>
                <a:latin typeface="Barlow"/>
              </a:rPr>
              <a:t>Data Sources</a:t>
            </a:r>
          </a:p>
          <a:p>
            <a:pPr algn="l">
              <a:lnSpc>
                <a:spcPts val="3888"/>
              </a:lnSpc>
            </a:pPr>
            <a:r>
              <a:rPr lang="en-US" sz="3600" spc="14">
                <a:solidFill>
                  <a:srgbClr val="F7F7F7"/>
                </a:solidFill>
                <a:latin typeface="Barlow"/>
              </a:rPr>
              <a:t>Merging Datasets</a:t>
            </a:r>
          </a:p>
          <a:p>
            <a:pPr algn="l">
              <a:lnSpc>
                <a:spcPts val="3888"/>
              </a:lnSpc>
            </a:pPr>
            <a:r>
              <a:rPr lang="en-US" sz="3600" spc="14">
                <a:solidFill>
                  <a:srgbClr val="F7F7F7"/>
                </a:solidFill>
                <a:latin typeface="Barlow"/>
              </a:rPr>
              <a:t>Exclusions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65B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40640" y="1028700"/>
            <a:ext cx="1418660" cy="8229600"/>
            <a:chOff x="0" y="0"/>
            <a:chExt cx="1891546" cy="10972800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-10800000">
              <a:off x="0" y="6810940"/>
              <a:ext cx="1891546" cy="1891546"/>
              <a:chOff x="0" y="0"/>
              <a:chExt cx="1708150" cy="170815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-10800000">
              <a:off x="0" y="9081254"/>
              <a:ext cx="1891546" cy="1891546"/>
            </a:xfrm>
            <a:custGeom>
              <a:avLst/>
              <a:gdLst/>
              <a:ahLst/>
              <a:cxnLst/>
              <a:rect r="r" b="b" t="t" l="l"/>
              <a:pathLst>
                <a:path h="1891546" w="1891546">
                  <a:moveTo>
                    <a:pt x="0" y="0"/>
                  </a:moveTo>
                  <a:lnTo>
                    <a:pt x="1891546" y="0"/>
                  </a:lnTo>
                  <a:lnTo>
                    <a:pt x="1891546" y="1891546"/>
                  </a:lnTo>
                  <a:lnTo>
                    <a:pt x="0" y="18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-10800000">
              <a:off x="0" y="2270313"/>
              <a:ext cx="1891546" cy="1891546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F7F7F7"/>
              </a:solid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-10800000">
              <a:off x="0" y="4540627"/>
              <a:ext cx="1891546" cy="1891546"/>
            </a:xfrm>
            <a:custGeom>
              <a:avLst/>
              <a:gdLst/>
              <a:ahLst/>
              <a:cxnLst/>
              <a:rect r="r" b="b" t="t" l="l"/>
              <a:pathLst>
                <a:path h="1891546" w="1891546">
                  <a:moveTo>
                    <a:pt x="0" y="0"/>
                  </a:moveTo>
                  <a:lnTo>
                    <a:pt x="1891546" y="0"/>
                  </a:lnTo>
                  <a:lnTo>
                    <a:pt x="1891546" y="1891546"/>
                  </a:lnTo>
                  <a:lnTo>
                    <a:pt x="0" y="18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0" y="0"/>
              <a:ext cx="1891546" cy="1891546"/>
            </a:xfrm>
            <a:custGeom>
              <a:avLst/>
              <a:gdLst/>
              <a:ahLst/>
              <a:cxnLst/>
              <a:rect r="r" b="b" t="t" l="l"/>
              <a:pathLst>
                <a:path h="1891546" w="1891546">
                  <a:moveTo>
                    <a:pt x="0" y="0"/>
                  </a:moveTo>
                  <a:lnTo>
                    <a:pt x="1891546" y="0"/>
                  </a:lnTo>
                  <a:lnTo>
                    <a:pt x="1891546" y="1891546"/>
                  </a:lnTo>
                  <a:lnTo>
                    <a:pt x="0" y="1891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1112969"/>
            <a:ext cx="13338033" cy="8061061"/>
            <a:chOff x="0" y="0"/>
            <a:chExt cx="17784044" cy="1074808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17784044" cy="1712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400"/>
                </a:lnSpc>
              </a:pPr>
              <a:r>
                <a:rPr lang="en-US" sz="8000">
                  <a:solidFill>
                    <a:srgbClr val="F7F7F7"/>
                  </a:solidFill>
                  <a:latin typeface="Barlow Bold"/>
                </a:rPr>
                <a:t>Data Sources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471380"/>
              <a:ext cx="17784044" cy="72767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 Bold"/>
                </a:rPr>
                <a:t>Toronto Centreline Road Network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 Bold"/>
                </a:rPr>
                <a:t>All Traffic Collisions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 Bold"/>
                </a:rPr>
                <a:t>Traffic Volumes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"/>
                </a:rPr>
                <a:t>Centreline Lanes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"/>
                </a:rPr>
                <a:t>Automated Speed Enforcement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"/>
                </a:rPr>
                <a:t>Cycling Network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"/>
                </a:rPr>
                <a:t>Pedestrian Crossings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"/>
                </a:rPr>
                <a:t>Traffic Calming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"/>
                </a:rPr>
                <a:t>Traffic Cameras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"/>
                </a:rPr>
                <a:t>Posted Speed Limits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"/>
                </a:rPr>
                <a:t>Sensitive Zones</a:t>
              </a:r>
            </a:p>
            <a:p>
              <a:pPr algn="just" marL="554324" indent="-277162" lvl="1">
                <a:lnSpc>
                  <a:spcPts val="3645"/>
                </a:lnSpc>
                <a:buFont typeface="Arial"/>
                <a:buChar char="•"/>
              </a:pPr>
              <a:r>
                <a:rPr lang="en-US" sz="2567" spc="10" u="none">
                  <a:solidFill>
                    <a:srgbClr val="F7F7F7"/>
                  </a:solidFill>
                  <a:latin typeface="Barlow"/>
                </a:rPr>
                <a:t>KSI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rot="0">
              <a:off x="0" y="2327961"/>
              <a:ext cx="1324627" cy="223120"/>
            </a:xfrm>
            <a:prstGeom prst="rect">
              <a:avLst/>
            </a:prstGeom>
            <a:solidFill>
              <a:srgbClr val="F7F7F7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DAFr0EefoHM</dc:identifier>
  <dcterms:modified xsi:type="dcterms:W3CDTF">2011-08-01T06:04:30Z</dcterms:modified>
  <cp:revision>1</cp:revision>
  <dc:title>Approach: ”Data Driven insights based on past collision data to inform road design and infrastructure improvements”</dc:title>
</cp:coreProperties>
</file>